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0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5"/>
  </p:notesMasterIdLst>
  <p:sldIdLst>
    <p:sldId id="256" r:id="rId2"/>
    <p:sldId id="257" r:id="rId3"/>
    <p:sldId id="258" r:id="rId4"/>
    <p:sldId id="259" r:id="rId5"/>
    <p:sldId id="260" r:id="rId6"/>
    <p:sldId id="1553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</p:sldIdLst>
  <p:sldSz cx="12433300" cy="6997700"/>
  <p:notesSz cx="12433300" cy="69977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102" y="27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879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042150" y="0"/>
            <a:ext cx="53879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F18DD-082C-4E3A-B242-BED5CBDD1DB5}" type="datetimeFigureOut">
              <a:rPr lang="de-DE" smtClean="0"/>
              <a:t>08.04.2019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17975" y="874713"/>
            <a:ext cx="4197350" cy="236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43013" y="3367088"/>
            <a:ext cx="9947275" cy="2755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46863"/>
            <a:ext cx="53879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042150" y="6646863"/>
            <a:ext cx="53879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A06BB-42F3-4F63-B826-81660F2A5D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514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7042" y="259791"/>
            <a:ext cx="11405565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65947" y="3918712"/>
            <a:ext cx="8707755" cy="1749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78D3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78D3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21982" y="1609471"/>
            <a:ext cx="5411248" cy="46184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06419" y="1609471"/>
            <a:ext cx="5411248" cy="46184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78D3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27" y="233258"/>
            <a:ext cx="11372632" cy="553998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527" y="1477292"/>
            <a:ext cx="11372632" cy="1508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4179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9345" y="2799714"/>
            <a:ext cx="3364229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078D3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19968" y="1483486"/>
            <a:ext cx="8724900" cy="2099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229481" y="6507861"/>
            <a:ext cx="3980688" cy="34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21982" y="6507861"/>
            <a:ext cx="2861119" cy="34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956548" y="6507861"/>
            <a:ext cx="2861119" cy="34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hyperlink" Target="https://docs.microsoft.com/en-us/azure/active-directory/role-based-access-built-in-roles#roles-in-azure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mailto:josh@microsoft.com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hyperlink" Target="https://www.youtube.com/watch?v=gkj7Wf7DbMI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6.jp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2" Type="http://schemas.openxmlformats.org/officeDocument/2006/relationships/image" Target="../media/image207.png"/><Relationship Id="rId16" Type="http://schemas.openxmlformats.org/officeDocument/2006/relationships/image" Target="../media/image2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5" Type="http://schemas.openxmlformats.org/officeDocument/2006/relationships/image" Target="../media/image22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5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12" Type="http://schemas.openxmlformats.org/officeDocument/2006/relationships/image" Target="../media/image234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9.png"/><Relationship Id="rId11" Type="http://schemas.openxmlformats.org/officeDocument/2006/relationships/image" Target="../media/image233.png"/><Relationship Id="rId5" Type="http://schemas.openxmlformats.org/officeDocument/2006/relationships/image" Target="../media/image228.png"/><Relationship Id="rId15" Type="http://schemas.openxmlformats.org/officeDocument/2006/relationships/image" Target="../media/image237.png"/><Relationship Id="rId10" Type="http://schemas.openxmlformats.org/officeDocument/2006/relationships/image" Target="../media/image219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6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5" Type="http://schemas.openxmlformats.org/officeDocument/2006/relationships/image" Target="../media/image25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3.png"/><Relationship Id="rId7" Type="http://schemas.openxmlformats.org/officeDocument/2006/relationships/image" Target="../media/image219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6.png"/><Relationship Id="rId11" Type="http://schemas.openxmlformats.org/officeDocument/2006/relationships/image" Target="../media/image260.png"/><Relationship Id="rId5" Type="http://schemas.openxmlformats.org/officeDocument/2006/relationships/image" Target="../media/image255.png"/><Relationship Id="rId10" Type="http://schemas.openxmlformats.org/officeDocument/2006/relationships/image" Target="../media/image259.png"/><Relationship Id="rId4" Type="http://schemas.openxmlformats.org/officeDocument/2006/relationships/image" Target="../media/image254.png"/><Relationship Id="rId9" Type="http://schemas.openxmlformats.org/officeDocument/2006/relationships/image" Target="../media/image258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64.png"/><Relationship Id="rId10" Type="http://schemas.openxmlformats.org/officeDocument/2006/relationships/image" Target="../media/image269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2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12" Type="http://schemas.openxmlformats.org/officeDocument/2006/relationships/image" Target="../media/image28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5" Type="http://schemas.openxmlformats.org/officeDocument/2006/relationships/image" Target="../media/image274.png"/><Relationship Id="rId10" Type="http://schemas.openxmlformats.org/officeDocument/2006/relationships/image" Target="../media/image279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93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12" Type="http://schemas.openxmlformats.org/officeDocument/2006/relationships/image" Target="../media/image29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7.png"/><Relationship Id="rId11" Type="http://schemas.openxmlformats.org/officeDocument/2006/relationships/image" Target="../media/image291.png"/><Relationship Id="rId5" Type="http://schemas.openxmlformats.org/officeDocument/2006/relationships/image" Target="../media/image286.png"/><Relationship Id="rId10" Type="http://schemas.openxmlformats.org/officeDocument/2006/relationships/image" Target="../media/image290.png"/><Relationship Id="rId4" Type="http://schemas.openxmlformats.org/officeDocument/2006/relationships/image" Target="../media/image285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6.png"/><Relationship Id="rId7" Type="http://schemas.openxmlformats.org/officeDocument/2006/relationships/image" Target="../media/image299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8.png"/><Relationship Id="rId5" Type="http://schemas.openxmlformats.org/officeDocument/2006/relationships/image" Target="../media/image219.png"/><Relationship Id="rId10" Type="http://schemas.openxmlformats.org/officeDocument/2006/relationships/image" Target="../media/image302.png"/><Relationship Id="rId4" Type="http://schemas.openxmlformats.org/officeDocument/2006/relationships/image" Target="../media/image297.png"/><Relationship Id="rId9" Type="http://schemas.openxmlformats.org/officeDocument/2006/relationships/image" Target="../media/image301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4.png"/><Relationship Id="rId7" Type="http://schemas.openxmlformats.org/officeDocument/2006/relationships/image" Target="../media/image307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24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7" Type="http://schemas.openxmlformats.org/officeDocument/2006/relationships/image" Target="../media/image316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219.png"/><Relationship Id="rId4" Type="http://schemas.openxmlformats.org/officeDocument/2006/relationships/image" Target="../media/image3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56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1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zurecs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ka.ms/azurecs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49423" y="0"/>
            <a:ext cx="10186415" cy="6995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407920" cy="6995159"/>
          </a:xfrm>
          <a:custGeom>
            <a:avLst/>
            <a:gdLst/>
            <a:ahLst/>
            <a:cxnLst/>
            <a:rect l="l" t="t" r="r" b="b"/>
            <a:pathLst>
              <a:path w="2407920" h="6995159">
                <a:moveTo>
                  <a:pt x="0" y="6995159"/>
                </a:moveTo>
                <a:lnTo>
                  <a:pt x="2407920" y="6995159"/>
                </a:lnTo>
                <a:lnTo>
                  <a:pt x="240792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E1E2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387" y="2205227"/>
            <a:ext cx="7627620" cy="3657600"/>
          </a:xfrm>
          <a:custGeom>
            <a:avLst/>
            <a:gdLst/>
            <a:ahLst/>
            <a:cxnLst/>
            <a:rect l="l" t="t" r="r" b="b"/>
            <a:pathLst>
              <a:path w="7627620" h="3657600">
                <a:moveTo>
                  <a:pt x="0" y="3657600"/>
                </a:moveTo>
                <a:lnTo>
                  <a:pt x="7627619" y="3657600"/>
                </a:lnTo>
                <a:lnTo>
                  <a:pt x="7627619" y="0"/>
                </a:lnTo>
                <a:lnTo>
                  <a:pt x="0" y="0"/>
                </a:lnTo>
                <a:lnTo>
                  <a:pt x="0" y="3657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976" y="520650"/>
            <a:ext cx="415648" cy="118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9710" y="512026"/>
            <a:ext cx="658495" cy="127635"/>
          </a:xfrm>
          <a:custGeom>
            <a:avLst/>
            <a:gdLst/>
            <a:ahLst/>
            <a:cxnLst/>
            <a:rect l="l" t="t" r="r" b="b"/>
            <a:pathLst>
              <a:path w="658494" h="127634">
                <a:moveTo>
                  <a:pt x="29074" y="8623"/>
                </a:moveTo>
                <a:lnTo>
                  <a:pt x="0" y="8623"/>
                </a:lnTo>
                <a:lnTo>
                  <a:pt x="0" y="125562"/>
                </a:lnTo>
                <a:lnTo>
                  <a:pt x="18709" y="125562"/>
                </a:lnTo>
                <a:lnTo>
                  <a:pt x="18709" y="33990"/>
                </a:lnTo>
                <a:lnTo>
                  <a:pt x="38833" y="33990"/>
                </a:lnTo>
                <a:lnTo>
                  <a:pt x="29074" y="8623"/>
                </a:lnTo>
                <a:close/>
              </a:path>
              <a:path w="658494" h="127634">
                <a:moveTo>
                  <a:pt x="38833" y="33990"/>
                </a:moveTo>
                <a:lnTo>
                  <a:pt x="18963" y="33990"/>
                </a:lnTo>
                <a:lnTo>
                  <a:pt x="55876" y="125562"/>
                </a:lnTo>
                <a:lnTo>
                  <a:pt x="69276" y="125562"/>
                </a:lnTo>
                <a:lnTo>
                  <a:pt x="81194" y="95375"/>
                </a:lnTo>
                <a:lnTo>
                  <a:pt x="62449" y="95375"/>
                </a:lnTo>
                <a:lnTo>
                  <a:pt x="38833" y="33990"/>
                </a:lnTo>
                <a:close/>
              </a:path>
              <a:path w="658494" h="127634">
                <a:moveTo>
                  <a:pt x="126162" y="33990"/>
                </a:moveTo>
                <a:lnTo>
                  <a:pt x="105936" y="33990"/>
                </a:lnTo>
                <a:lnTo>
                  <a:pt x="105936" y="125562"/>
                </a:lnTo>
                <a:lnTo>
                  <a:pt x="126162" y="125562"/>
                </a:lnTo>
                <a:lnTo>
                  <a:pt x="126162" y="33990"/>
                </a:lnTo>
                <a:close/>
              </a:path>
              <a:path w="658494" h="127634">
                <a:moveTo>
                  <a:pt x="126162" y="8623"/>
                </a:moveTo>
                <a:lnTo>
                  <a:pt x="98350" y="8623"/>
                </a:lnTo>
                <a:lnTo>
                  <a:pt x="62956" y="95375"/>
                </a:lnTo>
                <a:lnTo>
                  <a:pt x="81194" y="95375"/>
                </a:lnTo>
                <a:lnTo>
                  <a:pt x="105430" y="33990"/>
                </a:lnTo>
                <a:lnTo>
                  <a:pt x="126162" y="33990"/>
                </a:lnTo>
                <a:lnTo>
                  <a:pt x="126162" y="8623"/>
                </a:lnTo>
                <a:close/>
              </a:path>
              <a:path w="658494" h="127634">
                <a:moveTo>
                  <a:pt x="158525" y="6089"/>
                </a:moveTo>
                <a:lnTo>
                  <a:pt x="151698" y="6089"/>
                </a:lnTo>
                <a:lnTo>
                  <a:pt x="148917" y="7102"/>
                </a:lnTo>
                <a:lnTo>
                  <a:pt x="146641" y="9385"/>
                </a:lnTo>
                <a:lnTo>
                  <a:pt x="144112" y="11414"/>
                </a:lnTo>
                <a:lnTo>
                  <a:pt x="143100" y="14205"/>
                </a:lnTo>
                <a:lnTo>
                  <a:pt x="143192" y="20800"/>
                </a:lnTo>
                <a:lnTo>
                  <a:pt x="144112" y="23337"/>
                </a:lnTo>
                <a:lnTo>
                  <a:pt x="146388" y="25620"/>
                </a:lnTo>
                <a:lnTo>
                  <a:pt x="148663" y="27649"/>
                </a:lnTo>
                <a:lnTo>
                  <a:pt x="151698" y="28919"/>
                </a:lnTo>
                <a:lnTo>
                  <a:pt x="158271" y="28919"/>
                </a:lnTo>
                <a:lnTo>
                  <a:pt x="161050" y="27649"/>
                </a:lnTo>
                <a:lnTo>
                  <a:pt x="163579" y="25620"/>
                </a:lnTo>
                <a:lnTo>
                  <a:pt x="165854" y="23337"/>
                </a:lnTo>
                <a:lnTo>
                  <a:pt x="166867" y="20800"/>
                </a:lnTo>
                <a:lnTo>
                  <a:pt x="166775" y="14205"/>
                </a:lnTo>
                <a:lnTo>
                  <a:pt x="165854" y="11668"/>
                </a:lnTo>
                <a:lnTo>
                  <a:pt x="161304" y="7102"/>
                </a:lnTo>
                <a:lnTo>
                  <a:pt x="158525" y="6089"/>
                </a:lnTo>
                <a:close/>
              </a:path>
              <a:path w="658494" h="127634">
                <a:moveTo>
                  <a:pt x="164592" y="41600"/>
                </a:moveTo>
                <a:lnTo>
                  <a:pt x="145122" y="41600"/>
                </a:lnTo>
                <a:lnTo>
                  <a:pt x="145122" y="125562"/>
                </a:lnTo>
                <a:lnTo>
                  <a:pt x="164592" y="125562"/>
                </a:lnTo>
                <a:lnTo>
                  <a:pt x="164592" y="41600"/>
                </a:lnTo>
                <a:close/>
              </a:path>
              <a:path w="658494" h="127634">
                <a:moveTo>
                  <a:pt x="227292" y="39572"/>
                </a:moveTo>
                <a:lnTo>
                  <a:pt x="190128" y="52761"/>
                </a:lnTo>
                <a:lnTo>
                  <a:pt x="178497" y="85993"/>
                </a:lnTo>
                <a:lnTo>
                  <a:pt x="179208" y="94699"/>
                </a:lnTo>
                <a:lnTo>
                  <a:pt x="203211" y="124611"/>
                </a:lnTo>
                <a:lnTo>
                  <a:pt x="224763" y="127591"/>
                </a:lnTo>
                <a:lnTo>
                  <a:pt x="229064" y="127086"/>
                </a:lnTo>
                <a:lnTo>
                  <a:pt x="233108" y="126070"/>
                </a:lnTo>
                <a:lnTo>
                  <a:pt x="237153" y="125308"/>
                </a:lnTo>
                <a:lnTo>
                  <a:pt x="240691" y="123787"/>
                </a:lnTo>
                <a:lnTo>
                  <a:pt x="243726" y="122012"/>
                </a:lnTo>
                <a:lnTo>
                  <a:pt x="243726" y="111105"/>
                </a:lnTo>
                <a:lnTo>
                  <a:pt x="216421" y="111105"/>
                </a:lnTo>
                <a:lnTo>
                  <a:pt x="210354" y="108822"/>
                </a:lnTo>
                <a:lnTo>
                  <a:pt x="205803" y="104002"/>
                </a:lnTo>
                <a:lnTo>
                  <a:pt x="201252" y="99436"/>
                </a:lnTo>
                <a:lnTo>
                  <a:pt x="198723" y="92841"/>
                </a:lnTo>
                <a:lnTo>
                  <a:pt x="198723" y="75591"/>
                </a:lnTo>
                <a:lnTo>
                  <a:pt x="201252" y="68742"/>
                </a:lnTo>
                <a:lnTo>
                  <a:pt x="206056" y="63922"/>
                </a:lnTo>
                <a:lnTo>
                  <a:pt x="210860" y="58848"/>
                </a:lnTo>
                <a:lnTo>
                  <a:pt x="216927" y="56314"/>
                </a:lnTo>
                <a:lnTo>
                  <a:pt x="243726" y="56314"/>
                </a:lnTo>
                <a:lnTo>
                  <a:pt x="243726" y="44391"/>
                </a:lnTo>
                <a:lnTo>
                  <a:pt x="241451" y="43122"/>
                </a:lnTo>
                <a:lnTo>
                  <a:pt x="238669" y="41854"/>
                </a:lnTo>
                <a:lnTo>
                  <a:pt x="234877" y="41093"/>
                </a:lnTo>
                <a:lnTo>
                  <a:pt x="231086" y="40079"/>
                </a:lnTo>
                <a:lnTo>
                  <a:pt x="227292" y="39572"/>
                </a:lnTo>
                <a:close/>
              </a:path>
              <a:path w="658494" h="127634">
                <a:moveTo>
                  <a:pt x="243726" y="103748"/>
                </a:moveTo>
                <a:lnTo>
                  <a:pt x="240691" y="106031"/>
                </a:lnTo>
                <a:lnTo>
                  <a:pt x="237659" y="107806"/>
                </a:lnTo>
                <a:lnTo>
                  <a:pt x="234118" y="109073"/>
                </a:lnTo>
                <a:lnTo>
                  <a:pt x="230580" y="110597"/>
                </a:lnTo>
                <a:lnTo>
                  <a:pt x="227292" y="111105"/>
                </a:lnTo>
                <a:lnTo>
                  <a:pt x="243726" y="111105"/>
                </a:lnTo>
                <a:lnTo>
                  <a:pt x="243726" y="103748"/>
                </a:lnTo>
                <a:close/>
              </a:path>
              <a:path w="658494" h="127634">
                <a:moveTo>
                  <a:pt x="243726" y="56314"/>
                </a:moveTo>
                <a:lnTo>
                  <a:pt x="228051" y="56314"/>
                </a:lnTo>
                <a:lnTo>
                  <a:pt x="231339" y="56819"/>
                </a:lnTo>
                <a:lnTo>
                  <a:pt x="234371" y="58089"/>
                </a:lnTo>
                <a:lnTo>
                  <a:pt x="237659" y="59356"/>
                </a:lnTo>
                <a:lnTo>
                  <a:pt x="240691" y="60880"/>
                </a:lnTo>
                <a:lnTo>
                  <a:pt x="243726" y="63163"/>
                </a:lnTo>
                <a:lnTo>
                  <a:pt x="243726" y="56314"/>
                </a:lnTo>
                <a:close/>
              </a:path>
              <a:path w="658494" h="127634">
                <a:moveTo>
                  <a:pt x="278111" y="41601"/>
                </a:moveTo>
                <a:lnTo>
                  <a:pt x="258645" y="41601"/>
                </a:lnTo>
                <a:lnTo>
                  <a:pt x="258645" y="125562"/>
                </a:lnTo>
                <a:lnTo>
                  <a:pt x="278111" y="125562"/>
                </a:lnTo>
                <a:lnTo>
                  <a:pt x="278111" y="74829"/>
                </a:lnTo>
                <a:lnTo>
                  <a:pt x="279880" y="68488"/>
                </a:lnTo>
                <a:lnTo>
                  <a:pt x="286453" y="60372"/>
                </a:lnTo>
                <a:lnTo>
                  <a:pt x="290501" y="58343"/>
                </a:lnTo>
                <a:lnTo>
                  <a:pt x="307186" y="58343"/>
                </a:lnTo>
                <a:lnTo>
                  <a:pt x="307186" y="54790"/>
                </a:lnTo>
                <a:lnTo>
                  <a:pt x="278111" y="54790"/>
                </a:lnTo>
                <a:lnTo>
                  <a:pt x="278111" y="41601"/>
                </a:lnTo>
                <a:close/>
              </a:path>
              <a:path w="658494" h="127634">
                <a:moveTo>
                  <a:pt x="307186" y="58343"/>
                </a:moveTo>
                <a:lnTo>
                  <a:pt x="298337" y="58343"/>
                </a:lnTo>
                <a:lnTo>
                  <a:pt x="300612" y="58597"/>
                </a:lnTo>
                <a:lnTo>
                  <a:pt x="302635" y="59356"/>
                </a:lnTo>
                <a:lnTo>
                  <a:pt x="304657" y="59864"/>
                </a:lnTo>
                <a:lnTo>
                  <a:pt x="306176" y="60626"/>
                </a:lnTo>
                <a:lnTo>
                  <a:pt x="307186" y="61385"/>
                </a:lnTo>
                <a:lnTo>
                  <a:pt x="307186" y="58343"/>
                </a:lnTo>
                <a:close/>
              </a:path>
              <a:path w="658494" h="127634">
                <a:moveTo>
                  <a:pt x="302635" y="40333"/>
                </a:moveTo>
                <a:lnTo>
                  <a:pt x="294546" y="40333"/>
                </a:lnTo>
                <a:lnTo>
                  <a:pt x="290248" y="41601"/>
                </a:lnTo>
                <a:lnTo>
                  <a:pt x="286707" y="44137"/>
                </a:lnTo>
                <a:lnTo>
                  <a:pt x="282915" y="46674"/>
                </a:lnTo>
                <a:lnTo>
                  <a:pt x="280387" y="50478"/>
                </a:lnTo>
                <a:lnTo>
                  <a:pt x="278617" y="54790"/>
                </a:lnTo>
                <a:lnTo>
                  <a:pt x="307186" y="54790"/>
                </a:lnTo>
                <a:lnTo>
                  <a:pt x="307186" y="41347"/>
                </a:lnTo>
                <a:lnTo>
                  <a:pt x="305163" y="40839"/>
                </a:lnTo>
                <a:lnTo>
                  <a:pt x="302635" y="40333"/>
                </a:lnTo>
                <a:close/>
              </a:path>
              <a:path w="658494" h="127634">
                <a:moveTo>
                  <a:pt x="352442" y="39826"/>
                </a:moveTo>
                <a:lnTo>
                  <a:pt x="314715" y="58597"/>
                </a:lnTo>
                <a:lnTo>
                  <a:pt x="308198" y="84723"/>
                </a:lnTo>
                <a:lnTo>
                  <a:pt x="308909" y="94132"/>
                </a:lnTo>
                <a:lnTo>
                  <a:pt x="333006" y="124738"/>
                </a:lnTo>
                <a:lnTo>
                  <a:pt x="350419" y="127591"/>
                </a:lnTo>
                <a:lnTo>
                  <a:pt x="359948" y="126830"/>
                </a:lnTo>
                <a:lnTo>
                  <a:pt x="368434" y="124548"/>
                </a:lnTo>
                <a:lnTo>
                  <a:pt x="375877" y="120743"/>
                </a:lnTo>
                <a:lnTo>
                  <a:pt x="382276" y="115417"/>
                </a:lnTo>
                <a:lnTo>
                  <a:pt x="385693" y="111105"/>
                </a:lnTo>
                <a:lnTo>
                  <a:pt x="344099" y="111105"/>
                </a:lnTo>
                <a:lnTo>
                  <a:pt x="338536" y="108822"/>
                </a:lnTo>
                <a:lnTo>
                  <a:pt x="334491" y="104256"/>
                </a:lnTo>
                <a:lnTo>
                  <a:pt x="330700" y="99690"/>
                </a:lnTo>
                <a:lnTo>
                  <a:pt x="328677" y="92842"/>
                </a:lnTo>
                <a:lnTo>
                  <a:pt x="328785" y="74973"/>
                </a:lnTo>
                <a:lnTo>
                  <a:pt x="330700" y="68488"/>
                </a:lnTo>
                <a:lnTo>
                  <a:pt x="334744" y="63668"/>
                </a:lnTo>
                <a:lnTo>
                  <a:pt x="338536" y="58848"/>
                </a:lnTo>
                <a:lnTo>
                  <a:pt x="344099" y="56314"/>
                </a:lnTo>
                <a:lnTo>
                  <a:pt x="386657" y="56314"/>
                </a:lnTo>
                <a:lnTo>
                  <a:pt x="383035" y="51494"/>
                </a:lnTo>
                <a:lnTo>
                  <a:pt x="376975" y="46353"/>
                </a:lnTo>
                <a:lnTo>
                  <a:pt x="369825" y="42711"/>
                </a:lnTo>
                <a:lnTo>
                  <a:pt x="361631" y="40543"/>
                </a:lnTo>
                <a:lnTo>
                  <a:pt x="352442" y="39826"/>
                </a:lnTo>
                <a:close/>
              </a:path>
              <a:path w="658494" h="127634">
                <a:moveTo>
                  <a:pt x="386657" y="56314"/>
                </a:moveTo>
                <a:lnTo>
                  <a:pt x="358511" y="56314"/>
                </a:lnTo>
                <a:lnTo>
                  <a:pt x="363831" y="58611"/>
                </a:lnTo>
                <a:lnTo>
                  <a:pt x="367613" y="63163"/>
                </a:lnTo>
                <a:lnTo>
                  <a:pt x="371658" y="67980"/>
                </a:lnTo>
                <a:lnTo>
                  <a:pt x="373427" y="74578"/>
                </a:lnTo>
                <a:lnTo>
                  <a:pt x="373427" y="92842"/>
                </a:lnTo>
                <a:lnTo>
                  <a:pt x="371658" y="99690"/>
                </a:lnTo>
                <a:lnTo>
                  <a:pt x="364072" y="108822"/>
                </a:lnTo>
                <a:lnTo>
                  <a:pt x="358764" y="111105"/>
                </a:lnTo>
                <a:lnTo>
                  <a:pt x="385693" y="111105"/>
                </a:lnTo>
                <a:lnTo>
                  <a:pt x="387400" y="108952"/>
                </a:lnTo>
                <a:lnTo>
                  <a:pt x="391030" y="101370"/>
                </a:lnTo>
                <a:lnTo>
                  <a:pt x="393191" y="92694"/>
                </a:lnTo>
                <a:lnTo>
                  <a:pt x="393906" y="82948"/>
                </a:lnTo>
                <a:lnTo>
                  <a:pt x="393239" y="73574"/>
                </a:lnTo>
                <a:lnTo>
                  <a:pt x="391220" y="65223"/>
                </a:lnTo>
                <a:lnTo>
                  <a:pt x="387827" y="57871"/>
                </a:lnTo>
                <a:lnTo>
                  <a:pt x="386657" y="56314"/>
                </a:lnTo>
                <a:close/>
              </a:path>
              <a:path w="658494" h="127634">
                <a:moveTo>
                  <a:pt x="403261" y="103748"/>
                </a:moveTo>
                <a:lnTo>
                  <a:pt x="403261" y="123025"/>
                </a:lnTo>
                <a:lnTo>
                  <a:pt x="406296" y="124295"/>
                </a:lnTo>
                <a:lnTo>
                  <a:pt x="409834" y="125562"/>
                </a:lnTo>
                <a:lnTo>
                  <a:pt x="414132" y="126324"/>
                </a:lnTo>
                <a:lnTo>
                  <a:pt x="418177" y="127086"/>
                </a:lnTo>
                <a:lnTo>
                  <a:pt x="421971" y="127591"/>
                </a:lnTo>
                <a:lnTo>
                  <a:pt x="425509" y="127591"/>
                </a:lnTo>
                <a:lnTo>
                  <a:pt x="432862" y="127123"/>
                </a:lnTo>
                <a:lnTo>
                  <a:pt x="457922" y="111864"/>
                </a:lnTo>
                <a:lnTo>
                  <a:pt x="422727" y="111864"/>
                </a:lnTo>
                <a:lnTo>
                  <a:pt x="418936" y="111105"/>
                </a:lnTo>
                <a:lnTo>
                  <a:pt x="410847" y="108060"/>
                </a:lnTo>
                <a:lnTo>
                  <a:pt x="406799" y="106285"/>
                </a:lnTo>
                <a:lnTo>
                  <a:pt x="403261" y="103748"/>
                </a:lnTo>
                <a:close/>
              </a:path>
              <a:path w="658494" h="127634">
                <a:moveTo>
                  <a:pt x="438405" y="39572"/>
                </a:moveTo>
                <a:lnTo>
                  <a:pt x="426015" y="39572"/>
                </a:lnTo>
                <a:lnTo>
                  <a:pt x="418177" y="42109"/>
                </a:lnTo>
                <a:lnTo>
                  <a:pt x="412363" y="46928"/>
                </a:lnTo>
                <a:lnTo>
                  <a:pt x="406296" y="51748"/>
                </a:lnTo>
                <a:lnTo>
                  <a:pt x="403388" y="57581"/>
                </a:lnTo>
                <a:lnTo>
                  <a:pt x="403261" y="71279"/>
                </a:lnTo>
                <a:lnTo>
                  <a:pt x="404777" y="76099"/>
                </a:lnTo>
                <a:lnTo>
                  <a:pt x="410847" y="83710"/>
                </a:lnTo>
                <a:lnTo>
                  <a:pt x="416154" y="87260"/>
                </a:lnTo>
                <a:lnTo>
                  <a:pt x="423234" y="90305"/>
                </a:lnTo>
                <a:lnTo>
                  <a:pt x="429554" y="92842"/>
                </a:lnTo>
                <a:lnTo>
                  <a:pt x="433601" y="94871"/>
                </a:lnTo>
                <a:lnTo>
                  <a:pt x="437899" y="98675"/>
                </a:lnTo>
                <a:lnTo>
                  <a:pt x="439162" y="100957"/>
                </a:lnTo>
                <a:lnTo>
                  <a:pt x="439162" y="106539"/>
                </a:lnTo>
                <a:lnTo>
                  <a:pt x="438152" y="108568"/>
                </a:lnTo>
                <a:lnTo>
                  <a:pt x="435877" y="109835"/>
                </a:lnTo>
                <a:lnTo>
                  <a:pt x="433854" y="111105"/>
                </a:lnTo>
                <a:lnTo>
                  <a:pt x="430566" y="111864"/>
                </a:lnTo>
                <a:lnTo>
                  <a:pt x="457922" y="111864"/>
                </a:lnTo>
                <a:lnTo>
                  <a:pt x="459135" y="109327"/>
                </a:lnTo>
                <a:lnTo>
                  <a:pt x="437899" y="76353"/>
                </a:lnTo>
                <a:lnTo>
                  <a:pt x="431579" y="74070"/>
                </a:lnTo>
                <a:lnTo>
                  <a:pt x="427785" y="72041"/>
                </a:lnTo>
                <a:lnTo>
                  <a:pt x="426015" y="70263"/>
                </a:lnTo>
                <a:lnTo>
                  <a:pt x="424246" y="68742"/>
                </a:lnTo>
                <a:lnTo>
                  <a:pt x="423234" y="66459"/>
                </a:lnTo>
                <a:lnTo>
                  <a:pt x="431326" y="55552"/>
                </a:lnTo>
                <a:lnTo>
                  <a:pt x="454584" y="55552"/>
                </a:lnTo>
                <a:lnTo>
                  <a:pt x="454584" y="43122"/>
                </a:lnTo>
                <a:lnTo>
                  <a:pt x="452058" y="42109"/>
                </a:lnTo>
                <a:lnTo>
                  <a:pt x="449023" y="41347"/>
                </a:lnTo>
                <a:lnTo>
                  <a:pt x="445482" y="40585"/>
                </a:lnTo>
                <a:lnTo>
                  <a:pt x="441691" y="39826"/>
                </a:lnTo>
                <a:lnTo>
                  <a:pt x="438405" y="39572"/>
                </a:lnTo>
                <a:close/>
              </a:path>
              <a:path w="658494" h="127634">
                <a:moveTo>
                  <a:pt x="454584" y="55552"/>
                </a:moveTo>
                <a:lnTo>
                  <a:pt x="438405" y="55552"/>
                </a:lnTo>
                <a:lnTo>
                  <a:pt x="441944" y="56060"/>
                </a:lnTo>
                <a:lnTo>
                  <a:pt x="445482" y="57327"/>
                </a:lnTo>
                <a:lnTo>
                  <a:pt x="448770" y="58597"/>
                </a:lnTo>
                <a:lnTo>
                  <a:pt x="451805" y="60118"/>
                </a:lnTo>
                <a:lnTo>
                  <a:pt x="454584" y="61893"/>
                </a:lnTo>
                <a:lnTo>
                  <a:pt x="454584" y="55552"/>
                </a:lnTo>
                <a:close/>
              </a:path>
              <a:path w="658494" h="127634">
                <a:moveTo>
                  <a:pt x="511723" y="39826"/>
                </a:moveTo>
                <a:lnTo>
                  <a:pt x="474104" y="58597"/>
                </a:lnTo>
                <a:lnTo>
                  <a:pt x="467480" y="84723"/>
                </a:lnTo>
                <a:lnTo>
                  <a:pt x="468191" y="94132"/>
                </a:lnTo>
                <a:lnTo>
                  <a:pt x="492288" y="124738"/>
                </a:lnTo>
                <a:lnTo>
                  <a:pt x="509701" y="127591"/>
                </a:lnTo>
                <a:lnTo>
                  <a:pt x="519230" y="126830"/>
                </a:lnTo>
                <a:lnTo>
                  <a:pt x="527715" y="124548"/>
                </a:lnTo>
                <a:lnTo>
                  <a:pt x="535158" y="120743"/>
                </a:lnTo>
                <a:lnTo>
                  <a:pt x="541557" y="115417"/>
                </a:lnTo>
                <a:lnTo>
                  <a:pt x="544975" y="111105"/>
                </a:lnTo>
                <a:lnTo>
                  <a:pt x="503634" y="111105"/>
                </a:lnTo>
                <a:lnTo>
                  <a:pt x="497817" y="108822"/>
                </a:lnTo>
                <a:lnTo>
                  <a:pt x="494026" y="104256"/>
                </a:lnTo>
                <a:lnTo>
                  <a:pt x="489981" y="99690"/>
                </a:lnTo>
                <a:lnTo>
                  <a:pt x="487959" y="92842"/>
                </a:lnTo>
                <a:lnTo>
                  <a:pt x="488067" y="74973"/>
                </a:lnTo>
                <a:lnTo>
                  <a:pt x="489981" y="68488"/>
                </a:lnTo>
                <a:lnTo>
                  <a:pt x="494026" y="63668"/>
                </a:lnTo>
                <a:lnTo>
                  <a:pt x="497817" y="58848"/>
                </a:lnTo>
                <a:lnTo>
                  <a:pt x="503634" y="56314"/>
                </a:lnTo>
                <a:lnTo>
                  <a:pt x="545939" y="56314"/>
                </a:lnTo>
                <a:lnTo>
                  <a:pt x="542317" y="51494"/>
                </a:lnTo>
                <a:lnTo>
                  <a:pt x="536292" y="46353"/>
                </a:lnTo>
                <a:lnTo>
                  <a:pt x="529201" y="42711"/>
                </a:lnTo>
                <a:lnTo>
                  <a:pt x="521020" y="40543"/>
                </a:lnTo>
                <a:lnTo>
                  <a:pt x="511723" y="39826"/>
                </a:lnTo>
                <a:close/>
              </a:path>
              <a:path w="658494" h="127634">
                <a:moveTo>
                  <a:pt x="545939" y="56314"/>
                </a:moveTo>
                <a:lnTo>
                  <a:pt x="517793" y="56314"/>
                </a:lnTo>
                <a:lnTo>
                  <a:pt x="523113" y="58611"/>
                </a:lnTo>
                <a:lnTo>
                  <a:pt x="527148" y="63163"/>
                </a:lnTo>
                <a:lnTo>
                  <a:pt x="530939" y="67980"/>
                </a:lnTo>
                <a:lnTo>
                  <a:pt x="532709" y="74578"/>
                </a:lnTo>
                <a:lnTo>
                  <a:pt x="532709" y="92842"/>
                </a:lnTo>
                <a:lnTo>
                  <a:pt x="530939" y="99690"/>
                </a:lnTo>
                <a:lnTo>
                  <a:pt x="527148" y="104256"/>
                </a:lnTo>
                <a:lnTo>
                  <a:pt x="523607" y="108822"/>
                </a:lnTo>
                <a:lnTo>
                  <a:pt x="518046" y="111105"/>
                </a:lnTo>
                <a:lnTo>
                  <a:pt x="544975" y="111105"/>
                </a:lnTo>
                <a:lnTo>
                  <a:pt x="546682" y="108952"/>
                </a:lnTo>
                <a:lnTo>
                  <a:pt x="550312" y="101370"/>
                </a:lnTo>
                <a:lnTo>
                  <a:pt x="552473" y="92694"/>
                </a:lnTo>
                <a:lnTo>
                  <a:pt x="553188" y="82948"/>
                </a:lnTo>
                <a:lnTo>
                  <a:pt x="552520" y="73574"/>
                </a:lnTo>
                <a:lnTo>
                  <a:pt x="550502" y="65223"/>
                </a:lnTo>
                <a:lnTo>
                  <a:pt x="547109" y="57871"/>
                </a:lnTo>
                <a:lnTo>
                  <a:pt x="545939" y="56314"/>
                </a:lnTo>
                <a:close/>
              </a:path>
              <a:path w="658494" h="127634">
                <a:moveTo>
                  <a:pt x="638392" y="57835"/>
                </a:moveTo>
                <a:lnTo>
                  <a:pt x="618416" y="57835"/>
                </a:lnTo>
                <a:lnTo>
                  <a:pt x="618504" y="110089"/>
                </a:lnTo>
                <a:lnTo>
                  <a:pt x="620692" y="116430"/>
                </a:lnTo>
                <a:lnTo>
                  <a:pt x="624739" y="120996"/>
                </a:lnTo>
                <a:lnTo>
                  <a:pt x="628784" y="125308"/>
                </a:lnTo>
                <a:lnTo>
                  <a:pt x="635104" y="127591"/>
                </a:lnTo>
                <a:lnTo>
                  <a:pt x="646228" y="127591"/>
                </a:lnTo>
                <a:lnTo>
                  <a:pt x="649010" y="127337"/>
                </a:lnTo>
                <a:lnTo>
                  <a:pt x="652045" y="126578"/>
                </a:lnTo>
                <a:lnTo>
                  <a:pt x="654824" y="126070"/>
                </a:lnTo>
                <a:lnTo>
                  <a:pt x="656849" y="125308"/>
                </a:lnTo>
                <a:lnTo>
                  <a:pt x="658112" y="124803"/>
                </a:lnTo>
                <a:lnTo>
                  <a:pt x="658112" y="111105"/>
                </a:lnTo>
                <a:lnTo>
                  <a:pt x="645975" y="111105"/>
                </a:lnTo>
                <a:lnTo>
                  <a:pt x="642943" y="110089"/>
                </a:lnTo>
                <a:lnTo>
                  <a:pt x="639149" y="105777"/>
                </a:lnTo>
                <a:lnTo>
                  <a:pt x="638392" y="102225"/>
                </a:lnTo>
                <a:lnTo>
                  <a:pt x="638392" y="57835"/>
                </a:lnTo>
                <a:close/>
              </a:path>
              <a:path w="658494" h="127634">
                <a:moveTo>
                  <a:pt x="589342" y="57835"/>
                </a:moveTo>
                <a:lnTo>
                  <a:pt x="569369" y="57835"/>
                </a:lnTo>
                <a:lnTo>
                  <a:pt x="569369" y="125562"/>
                </a:lnTo>
                <a:lnTo>
                  <a:pt x="589342" y="125562"/>
                </a:lnTo>
                <a:lnTo>
                  <a:pt x="589342" y="57835"/>
                </a:lnTo>
                <a:close/>
              </a:path>
              <a:path w="658494" h="127634">
                <a:moveTo>
                  <a:pt x="658112" y="108314"/>
                </a:moveTo>
                <a:lnTo>
                  <a:pt x="651032" y="111105"/>
                </a:lnTo>
                <a:lnTo>
                  <a:pt x="658112" y="111105"/>
                </a:lnTo>
                <a:lnTo>
                  <a:pt x="658112" y="108314"/>
                </a:lnTo>
                <a:close/>
              </a:path>
              <a:path w="658494" h="127634">
                <a:moveTo>
                  <a:pt x="658112" y="41601"/>
                </a:moveTo>
                <a:lnTo>
                  <a:pt x="555463" y="41601"/>
                </a:lnTo>
                <a:lnTo>
                  <a:pt x="555463" y="57835"/>
                </a:lnTo>
                <a:lnTo>
                  <a:pt x="658112" y="57835"/>
                </a:lnTo>
                <a:lnTo>
                  <a:pt x="658112" y="41601"/>
                </a:lnTo>
                <a:close/>
              </a:path>
              <a:path w="658494" h="127634">
                <a:moveTo>
                  <a:pt x="604513" y="0"/>
                </a:moveTo>
                <a:lnTo>
                  <a:pt x="590861" y="0"/>
                </a:lnTo>
                <a:lnTo>
                  <a:pt x="583528" y="2790"/>
                </a:lnTo>
                <a:lnTo>
                  <a:pt x="577965" y="8372"/>
                </a:lnTo>
                <a:lnTo>
                  <a:pt x="572151" y="13951"/>
                </a:lnTo>
                <a:lnTo>
                  <a:pt x="569369" y="21308"/>
                </a:lnTo>
                <a:lnTo>
                  <a:pt x="569369" y="41601"/>
                </a:lnTo>
                <a:lnTo>
                  <a:pt x="589342" y="41601"/>
                </a:lnTo>
                <a:lnTo>
                  <a:pt x="589342" y="26636"/>
                </a:lnTo>
                <a:lnTo>
                  <a:pt x="590354" y="22829"/>
                </a:lnTo>
                <a:lnTo>
                  <a:pt x="592630" y="20038"/>
                </a:lnTo>
                <a:lnTo>
                  <a:pt x="594905" y="17504"/>
                </a:lnTo>
                <a:lnTo>
                  <a:pt x="597937" y="16234"/>
                </a:lnTo>
                <a:lnTo>
                  <a:pt x="611087" y="16234"/>
                </a:lnTo>
                <a:lnTo>
                  <a:pt x="611087" y="1523"/>
                </a:lnTo>
                <a:lnTo>
                  <a:pt x="609821" y="1015"/>
                </a:lnTo>
                <a:lnTo>
                  <a:pt x="608052" y="507"/>
                </a:lnTo>
                <a:lnTo>
                  <a:pt x="604513" y="0"/>
                </a:lnTo>
                <a:close/>
              </a:path>
              <a:path w="658494" h="127634">
                <a:moveTo>
                  <a:pt x="638392" y="16742"/>
                </a:moveTo>
                <a:lnTo>
                  <a:pt x="618416" y="22829"/>
                </a:lnTo>
                <a:lnTo>
                  <a:pt x="618416" y="41601"/>
                </a:lnTo>
                <a:lnTo>
                  <a:pt x="638392" y="41601"/>
                </a:lnTo>
                <a:lnTo>
                  <a:pt x="638392" y="16742"/>
                </a:lnTo>
                <a:close/>
              </a:path>
              <a:path w="658494" h="127634">
                <a:moveTo>
                  <a:pt x="611087" y="16234"/>
                </a:moveTo>
                <a:lnTo>
                  <a:pt x="604260" y="16234"/>
                </a:lnTo>
                <a:lnTo>
                  <a:pt x="606029" y="16488"/>
                </a:lnTo>
                <a:lnTo>
                  <a:pt x="607799" y="16996"/>
                </a:lnTo>
                <a:lnTo>
                  <a:pt x="609315" y="17755"/>
                </a:lnTo>
                <a:lnTo>
                  <a:pt x="610580" y="18009"/>
                </a:lnTo>
                <a:lnTo>
                  <a:pt x="611087" y="18517"/>
                </a:lnTo>
                <a:lnTo>
                  <a:pt x="611087" y="16234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7388" y="481588"/>
            <a:ext cx="194169" cy="1948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9307" y="4475479"/>
            <a:ext cx="2747010" cy="77533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lang="en-US" sz="1800" spc="-5" dirty="0">
                <a:latin typeface="Calibri"/>
                <a:cs typeface="Calibri"/>
              </a:rPr>
              <a:t>Jordan Radkov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lang="en-US" sz="1800" spc="-10" dirty="0">
                <a:latin typeface="Calibri"/>
                <a:cs typeface="Calibri"/>
              </a:rPr>
              <a:t>Cloud Solution Architect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9345" y="3293490"/>
            <a:ext cx="445452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0" spc="-45" dirty="0">
                <a:solidFill>
                  <a:srgbClr val="44536A"/>
                </a:solidFill>
                <a:latin typeface="Calibri Light"/>
                <a:cs typeface="Calibri Light"/>
              </a:rPr>
              <a:t>AZ-300 </a:t>
            </a:r>
            <a:r>
              <a:rPr sz="3600" b="0" dirty="0">
                <a:solidFill>
                  <a:srgbClr val="44536A"/>
                </a:solidFill>
                <a:latin typeface="Calibri Light"/>
                <a:cs typeface="Calibri Light"/>
              </a:rPr>
              <a:t>- </a:t>
            </a:r>
            <a:r>
              <a:rPr sz="3600" b="0" spc="-55" dirty="0">
                <a:solidFill>
                  <a:srgbClr val="44536A"/>
                </a:solidFill>
                <a:latin typeface="Calibri Light"/>
                <a:cs typeface="Calibri Light"/>
              </a:rPr>
              <a:t>Microsoft</a:t>
            </a:r>
            <a:r>
              <a:rPr sz="3600" b="0" spc="-345" dirty="0">
                <a:solidFill>
                  <a:srgbClr val="44536A"/>
                </a:solidFill>
                <a:latin typeface="Calibri Light"/>
                <a:cs typeface="Calibri Light"/>
              </a:rPr>
              <a:t> </a:t>
            </a:r>
            <a:r>
              <a:rPr sz="3600" b="0" spc="-55" dirty="0">
                <a:solidFill>
                  <a:srgbClr val="44536A"/>
                </a:solidFill>
                <a:latin typeface="Calibri Light"/>
                <a:cs typeface="Calibri Light"/>
              </a:rPr>
              <a:t>Azure  Architect</a:t>
            </a:r>
            <a:r>
              <a:rPr sz="3600" b="0" spc="-145" dirty="0">
                <a:solidFill>
                  <a:srgbClr val="44536A"/>
                </a:solidFill>
                <a:latin typeface="Calibri Light"/>
                <a:cs typeface="Calibri Light"/>
              </a:rPr>
              <a:t> </a:t>
            </a:r>
            <a:r>
              <a:rPr sz="3600" b="0" spc="-75" dirty="0">
                <a:solidFill>
                  <a:srgbClr val="44536A"/>
                </a:solidFill>
                <a:latin typeface="Calibri Light"/>
                <a:cs typeface="Calibri Light"/>
              </a:rPr>
              <a:t>Technologies</a:t>
            </a:r>
            <a:endParaRPr sz="36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3651250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dirty="0">
                <a:solidFill>
                  <a:srgbClr val="0071C5"/>
                </a:solidFill>
              </a:rPr>
              <a:t>Migration</a:t>
            </a:r>
            <a:r>
              <a:rPr sz="4450" spc="-80" dirty="0">
                <a:solidFill>
                  <a:srgbClr val="0071C5"/>
                </a:solidFill>
              </a:rPr>
              <a:t> </a:t>
            </a:r>
            <a:r>
              <a:rPr sz="4450" spc="10" dirty="0">
                <a:solidFill>
                  <a:srgbClr val="0071C5"/>
                </a:solidFill>
              </a:rPr>
              <a:t>Goals</a:t>
            </a:r>
            <a:endParaRPr sz="4450"/>
          </a:p>
        </p:txBody>
      </p:sp>
      <p:sp>
        <p:nvSpPr>
          <p:cNvPr id="3" name="object 3"/>
          <p:cNvSpPr txBox="1"/>
          <p:nvPr/>
        </p:nvSpPr>
        <p:spPr>
          <a:xfrm>
            <a:off x="608482" y="1388109"/>
            <a:ext cx="7489190" cy="2275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5745" indent="-233045">
              <a:lnSpc>
                <a:spcPts val="2950"/>
              </a:lnSpc>
              <a:spcBef>
                <a:spcPts val="105"/>
              </a:spcBef>
              <a:buFont typeface="Arial"/>
              <a:buChar char="•"/>
              <a:tabLst>
                <a:tab pos="246379" algn="l"/>
              </a:tabLst>
            </a:pPr>
            <a:r>
              <a:rPr sz="2600" b="1" spc="-20" dirty="0">
                <a:latin typeface="Calibri"/>
                <a:cs typeface="Calibri"/>
              </a:rPr>
              <a:t>Technology-focused </a:t>
            </a:r>
            <a:r>
              <a:rPr sz="2600" b="1" spc="-5" dirty="0">
                <a:latin typeface="Calibri"/>
                <a:cs typeface="Calibri"/>
              </a:rPr>
              <a:t>and business-focused,</a:t>
            </a:r>
            <a:r>
              <a:rPr sz="2600" b="1" spc="110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including:</a:t>
            </a:r>
            <a:endParaRPr sz="2600">
              <a:latin typeface="Calibri"/>
              <a:cs typeface="Calibri"/>
            </a:endParaRPr>
          </a:p>
          <a:p>
            <a:pPr marL="711835" lvl="1" indent="-233045">
              <a:lnSpc>
                <a:spcPts val="2430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300" b="1" spc="-5" dirty="0">
                <a:latin typeface="Calibri"/>
                <a:cs typeface="Calibri"/>
              </a:rPr>
              <a:t>Addressing </a:t>
            </a:r>
            <a:r>
              <a:rPr sz="2300" b="1" dirty="0">
                <a:latin typeface="Calibri"/>
                <a:cs typeface="Calibri"/>
              </a:rPr>
              <a:t>the </a:t>
            </a:r>
            <a:r>
              <a:rPr sz="2300" b="1" spc="-10" dirty="0">
                <a:latin typeface="Calibri"/>
                <a:cs typeface="Calibri"/>
              </a:rPr>
              <a:t>hardware </a:t>
            </a:r>
            <a:r>
              <a:rPr sz="2300" b="1" spc="-5" dirty="0">
                <a:latin typeface="Calibri"/>
                <a:cs typeface="Calibri"/>
              </a:rPr>
              <a:t>obsolescence</a:t>
            </a:r>
            <a:r>
              <a:rPr sz="2300" b="1" spc="-30" dirty="0">
                <a:latin typeface="Calibri"/>
                <a:cs typeface="Calibri"/>
              </a:rPr>
              <a:t> </a:t>
            </a:r>
            <a:r>
              <a:rPr sz="2300" b="1" spc="-10" dirty="0">
                <a:latin typeface="Calibri"/>
                <a:cs typeface="Calibri"/>
              </a:rPr>
              <a:t>cycle</a:t>
            </a:r>
            <a:endParaRPr sz="2300">
              <a:latin typeface="Calibri"/>
              <a:cs typeface="Calibri"/>
            </a:endParaRPr>
          </a:p>
          <a:p>
            <a:pPr marL="711835" lvl="1" indent="-233045">
              <a:lnSpc>
                <a:spcPts val="2435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300" b="1" spc="-5" dirty="0">
                <a:latin typeface="Calibri"/>
                <a:cs typeface="Calibri"/>
              </a:rPr>
              <a:t>Moving </a:t>
            </a:r>
            <a:r>
              <a:rPr sz="2300" b="1" spc="-20" dirty="0">
                <a:latin typeface="Calibri"/>
                <a:cs typeface="Calibri"/>
              </a:rPr>
              <a:t>away </a:t>
            </a:r>
            <a:r>
              <a:rPr sz="2300" b="1" spc="-10" dirty="0">
                <a:latin typeface="Calibri"/>
                <a:cs typeface="Calibri"/>
              </a:rPr>
              <a:t>from </a:t>
            </a:r>
            <a:r>
              <a:rPr sz="2300" b="1" dirty="0">
                <a:latin typeface="Calibri"/>
                <a:cs typeface="Calibri"/>
              </a:rPr>
              <a:t>the </a:t>
            </a:r>
            <a:r>
              <a:rPr sz="2300" b="1" spc="-5" dirty="0">
                <a:latin typeface="Calibri"/>
                <a:cs typeface="Calibri"/>
              </a:rPr>
              <a:t>‘pre-purchase </a:t>
            </a:r>
            <a:r>
              <a:rPr sz="2300" b="1" spc="5" dirty="0">
                <a:latin typeface="Calibri"/>
                <a:cs typeface="Calibri"/>
              </a:rPr>
              <a:t>capacity’</a:t>
            </a:r>
            <a:r>
              <a:rPr sz="2300" b="1" spc="-30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model</a:t>
            </a:r>
            <a:endParaRPr sz="2300">
              <a:latin typeface="Calibri"/>
              <a:cs typeface="Calibri"/>
            </a:endParaRPr>
          </a:p>
          <a:p>
            <a:pPr marL="711835" lvl="1" indent="-233045">
              <a:lnSpc>
                <a:spcPts val="2430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300" b="1" dirty="0">
                <a:latin typeface="Calibri"/>
                <a:cs typeface="Calibri"/>
              </a:rPr>
              <a:t>Lack of IT</a:t>
            </a:r>
            <a:r>
              <a:rPr sz="2300" b="1" spc="-5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agility</a:t>
            </a:r>
            <a:endParaRPr sz="2300">
              <a:latin typeface="Calibri"/>
              <a:cs typeface="Calibri"/>
            </a:endParaRPr>
          </a:p>
          <a:p>
            <a:pPr marL="711835" lvl="1" indent="-233045">
              <a:lnSpc>
                <a:spcPts val="2430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300" b="1" spc="-5" dirty="0">
                <a:latin typeface="Calibri"/>
                <a:cs typeface="Calibri"/>
              </a:rPr>
              <a:t>Desire </a:t>
            </a:r>
            <a:r>
              <a:rPr sz="2300" b="1" spc="-10" dirty="0">
                <a:latin typeface="Calibri"/>
                <a:cs typeface="Calibri"/>
              </a:rPr>
              <a:t>to re-focus </a:t>
            </a:r>
            <a:r>
              <a:rPr sz="2300" b="1" dirty="0">
                <a:latin typeface="Calibri"/>
                <a:cs typeface="Calibri"/>
              </a:rPr>
              <a:t>on </a:t>
            </a:r>
            <a:r>
              <a:rPr sz="2300" b="1" spc="-10" dirty="0">
                <a:latin typeface="Calibri"/>
                <a:cs typeface="Calibri"/>
              </a:rPr>
              <a:t>core</a:t>
            </a:r>
            <a:r>
              <a:rPr sz="2300" b="1" spc="-25" dirty="0">
                <a:latin typeface="Calibri"/>
                <a:cs typeface="Calibri"/>
              </a:rPr>
              <a:t> </a:t>
            </a:r>
            <a:r>
              <a:rPr sz="2300" b="1" spc="-5" dirty="0">
                <a:latin typeface="Calibri"/>
                <a:cs typeface="Calibri"/>
              </a:rPr>
              <a:t>competencies</a:t>
            </a:r>
            <a:endParaRPr sz="2300">
              <a:latin typeface="Calibri"/>
              <a:cs typeface="Calibri"/>
            </a:endParaRPr>
          </a:p>
          <a:p>
            <a:pPr marL="711835" lvl="1" indent="-233045">
              <a:lnSpc>
                <a:spcPts val="2440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300" b="1" dirty="0">
                <a:latin typeface="Calibri"/>
                <a:cs typeface="Calibri"/>
              </a:rPr>
              <a:t>Expense of </a:t>
            </a:r>
            <a:r>
              <a:rPr sz="2300" b="1" spc="-5" dirty="0">
                <a:latin typeface="Calibri"/>
                <a:cs typeface="Calibri"/>
              </a:rPr>
              <a:t>maintaining </a:t>
            </a:r>
            <a:r>
              <a:rPr sz="2300" b="1" dirty="0">
                <a:latin typeface="Calibri"/>
                <a:cs typeface="Calibri"/>
              </a:rPr>
              <a:t>a </a:t>
            </a:r>
            <a:r>
              <a:rPr sz="2300" b="1" spc="-5" dirty="0">
                <a:latin typeface="Calibri"/>
                <a:cs typeface="Calibri"/>
              </a:rPr>
              <a:t>global</a:t>
            </a:r>
            <a:r>
              <a:rPr sz="2300" b="1" spc="-15" dirty="0">
                <a:latin typeface="Calibri"/>
                <a:cs typeface="Calibri"/>
              </a:rPr>
              <a:t> </a:t>
            </a:r>
            <a:r>
              <a:rPr sz="2300" b="1" spc="-5" dirty="0">
                <a:latin typeface="Calibri"/>
                <a:cs typeface="Calibri"/>
              </a:rPr>
              <a:t>presence</a:t>
            </a:r>
            <a:endParaRPr sz="2300">
              <a:latin typeface="Calibri"/>
              <a:cs typeface="Calibri"/>
            </a:endParaRPr>
          </a:p>
          <a:p>
            <a:pPr marL="711835" lvl="1" indent="-233045">
              <a:lnSpc>
                <a:spcPts val="2600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300" b="1" dirty="0">
                <a:latin typeface="Calibri"/>
                <a:cs typeface="Calibri"/>
              </a:rPr>
              <a:t>Enable </a:t>
            </a:r>
            <a:r>
              <a:rPr sz="2300" b="1" spc="-10" dirty="0">
                <a:latin typeface="Calibri"/>
                <a:cs typeface="Calibri"/>
              </a:rPr>
              <a:t>disaster-recovery</a:t>
            </a:r>
            <a:r>
              <a:rPr sz="2300" b="1" spc="-15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scenarios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26173" y="3827716"/>
            <a:ext cx="4303966" cy="1136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48539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Implementing Site-to-Site</a:t>
            </a:r>
            <a:r>
              <a:rPr sz="2800" b="1" spc="-195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40" dirty="0">
                <a:solidFill>
                  <a:srgbClr val="0071C5"/>
                </a:solidFill>
                <a:latin typeface="Segoe UI Semibold"/>
                <a:cs typeface="Segoe UI Semibold"/>
              </a:rPr>
              <a:t>VPN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30"/>
            <a:ext cx="4431030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indent="-28321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96545" algn="l"/>
              </a:tabLst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Create VNets and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subnets</a:t>
            </a:r>
            <a:endParaRPr sz="2000">
              <a:latin typeface="Segoe UI"/>
              <a:cs typeface="Segoe UI"/>
            </a:endParaRPr>
          </a:p>
          <a:p>
            <a:pPr marL="295910" indent="-283210">
              <a:lnSpc>
                <a:spcPct val="100000"/>
              </a:lnSpc>
              <a:buAutoNum type="arabicPeriod"/>
              <a:tabLst>
                <a:tab pos="296545" algn="l"/>
              </a:tabLst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Specify 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DNS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server</a:t>
            </a:r>
            <a:r>
              <a:rPr sz="2000" b="1" spc="-3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(optional)</a:t>
            </a:r>
            <a:endParaRPr sz="2000">
              <a:latin typeface="Segoe UI"/>
              <a:cs typeface="Segoe UI"/>
            </a:endParaRPr>
          </a:p>
          <a:p>
            <a:pPr marL="295910" indent="-283210">
              <a:lnSpc>
                <a:spcPct val="100000"/>
              </a:lnSpc>
              <a:buAutoNum type="arabicPeriod"/>
              <a:tabLst>
                <a:tab pos="296545" algn="l"/>
              </a:tabLst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Create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Gateway</a:t>
            </a:r>
            <a:r>
              <a:rPr sz="2000" b="1" spc="-3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subnet</a:t>
            </a:r>
            <a:endParaRPr sz="2000">
              <a:latin typeface="Segoe UI"/>
              <a:cs typeface="Segoe UI"/>
            </a:endParaRPr>
          </a:p>
          <a:p>
            <a:pPr marL="295275" indent="-282575">
              <a:lnSpc>
                <a:spcPct val="100000"/>
              </a:lnSpc>
              <a:buAutoNum type="arabicPeriod"/>
              <a:tabLst>
                <a:tab pos="295910" algn="l"/>
              </a:tabLst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Create the VPN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Gateway</a:t>
            </a:r>
            <a:endParaRPr sz="2000">
              <a:latin typeface="Segoe UI"/>
              <a:cs typeface="Segoe UI"/>
            </a:endParaRPr>
          </a:p>
          <a:p>
            <a:pPr marL="295910" indent="-283210">
              <a:lnSpc>
                <a:spcPct val="100000"/>
              </a:lnSpc>
              <a:buAutoNum type="arabicPeriod"/>
              <a:tabLst>
                <a:tab pos="296545" algn="l"/>
              </a:tabLst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Create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Local Network</a:t>
            </a:r>
            <a:r>
              <a:rPr sz="2000" b="1" spc="-6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Gateway</a:t>
            </a:r>
            <a:endParaRPr sz="2000">
              <a:latin typeface="Segoe UI"/>
              <a:cs typeface="Segoe UI"/>
            </a:endParaRPr>
          </a:p>
          <a:p>
            <a:pPr marL="295910" indent="-283210">
              <a:lnSpc>
                <a:spcPct val="100000"/>
              </a:lnSpc>
              <a:buAutoNum type="arabicPeriod"/>
              <a:tabLst>
                <a:tab pos="296545" algn="l"/>
              </a:tabLst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Configure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VPN</a:t>
            </a:r>
            <a:r>
              <a:rPr sz="2000" b="1" spc="-3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device</a:t>
            </a:r>
            <a:endParaRPr sz="2000">
              <a:latin typeface="Segoe UI"/>
              <a:cs typeface="Segoe UI"/>
            </a:endParaRPr>
          </a:p>
          <a:p>
            <a:pPr marL="295910" indent="-283210">
              <a:lnSpc>
                <a:spcPct val="100000"/>
              </a:lnSpc>
              <a:buAutoNum type="arabicPeriod"/>
              <a:tabLst>
                <a:tab pos="296545" algn="l"/>
              </a:tabLst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Create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VPN</a:t>
            </a:r>
            <a:r>
              <a:rPr sz="2000" b="1" spc="-2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Connection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4316" y="4354067"/>
            <a:ext cx="8677656" cy="23119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82156" y="1976627"/>
            <a:ext cx="2819400" cy="1688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565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Gateway</a:t>
            </a:r>
            <a:r>
              <a:rPr sz="2800" b="1" spc="-16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Subnet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30"/>
            <a:ext cx="6901180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53492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Requires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an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IP range 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/28 or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larger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Must be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named</a:t>
            </a:r>
            <a:r>
              <a:rPr sz="2000" b="1" spc="-3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GatewaySubnet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Should not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be associated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any Network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Security</a:t>
            </a:r>
            <a:r>
              <a:rPr sz="2000" b="1" spc="-8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Groups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5191" y="4573523"/>
            <a:ext cx="8497824" cy="2080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5191" y="3433571"/>
            <a:ext cx="5993892" cy="1292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21558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VPN</a:t>
            </a:r>
            <a:r>
              <a:rPr sz="2800" b="1" spc="-13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Gateway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683" y="1791716"/>
            <a:ext cx="3682365" cy="2679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Establishes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IPSec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tunnel:  Handles traffic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encryption  Supports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multiple connections  One per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GatewaySubnet 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Supports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two VPN types: 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Route-based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155"/>
              </a:lnSpc>
              <a:spcBef>
                <a:spcPts val="5"/>
              </a:spcBef>
            </a:pP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Policy-based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395"/>
              </a:lnSpc>
            </a:pP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Supports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four</a:t>
            </a:r>
            <a:r>
              <a:rPr sz="2000" b="1" spc="-5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SKUs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Basic, 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VpnGw1, VpnGw2,</a:t>
            </a:r>
            <a:r>
              <a:rPr sz="1800" b="1" spc="1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VpnGw3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5191" y="4568951"/>
            <a:ext cx="8581644" cy="2100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97268" y="1730309"/>
            <a:ext cx="4692396" cy="25643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3701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0" dirty="0">
                <a:solidFill>
                  <a:srgbClr val="0071C5"/>
                </a:solidFill>
                <a:latin typeface="Segoe UI Semibold"/>
                <a:cs typeface="Segoe UI Semibold"/>
              </a:rPr>
              <a:t>Local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Network</a:t>
            </a:r>
            <a:r>
              <a:rPr sz="2800" b="1" spc="-21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Gateway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30"/>
            <a:ext cx="6642734" cy="1459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In hybrid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scenarios, represents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on-premises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VPN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device  </a:t>
            </a:r>
            <a:r>
              <a:rPr sz="2000" b="1" spc="-9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configure,</a:t>
            </a:r>
            <a:r>
              <a:rPr sz="2000" b="1" spc="8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specify: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Name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IP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address: the public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IP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address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the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VPN</a:t>
            </a:r>
            <a:r>
              <a:rPr sz="1800" b="1" spc="8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device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Address space: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one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or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more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on-premises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IP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address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ranges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2811" y="4575047"/>
            <a:ext cx="8435340" cy="2063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3168" y="1720595"/>
            <a:ext cx="2865120" cy="2572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4079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Configure </a:t>
            </a:r>
            <a:r>
              <a:rPr sz="2800" b="1" spc="-35" dirty="0">
                <a:solidFill>
                  <a:srgbClr val="0071C5"/>
                </a:solidFill>
                <a:latin typeface="Segoe UI Semibold"/>
                <a:cs typeface="Segoe UI Semibold"/>
              </a:rPr>
              <a:t>the </a:t>
            </a:r>
            <a:r>
              <a:rPr sz="2800" b="1" spc="-40" dirty="0">
                <a:solidFill>
                  <a:srgbClr val="0071C5"/>
                </a:solidFill>
                <a:latin typeface="Segoe UI Semibold"/>
                <a:cs typeface="Segoe UI Semibold"/>
              </a:rPr>
              <a:t>VPN</a:t>
            </a:r>
            <a:r>
              <a:rPr sz="2800" b="1" spc="-25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Device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30"/>
            <a:ext cx="7957184" cy="1459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Follow instructions provided by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Microsoft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or device</a:t>
            </a:r>
            <a:r>
              <a:rPr sz="2000" b="1" spc="4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manufacturer: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155"/>
              </a:lnSpc>
              <a:spcBef>
                <a:spcPts val="5"/>
              </a:spcBef>
            </a:pP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Microsoft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provides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list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the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validated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VPN</a:t>
            </a:r>
            <a:r>
              <a:rPr sz="1800" b="1" spc="4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devices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395"/>
              </a:lnSpc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configuration settings</a:t>
            </a:r>
            <a:r>
              <a:rPr sz="2000" b="1" spc="-4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include: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shared </a:t>
            </a:r>
            <a:r>
              <a:rPr sz="1800" b="1" spc="-20" dirty="0">
                <a:solidFill>
                  <a:srgbClr val="0078D2"/>
                </a:solidFill>
                <a:latin typeface="Segoe UI Semibold"/>
                <a:cs typeface="Segoe UI Semibold"/>
              </a:rPr>
              <a:t>key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The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public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IP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address 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the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VPN</a:t>
            </a:r>
            <a:r>
              <a:rPr sz="1800" b="1" spc="5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gateway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4627" y="4572000"/>
            <a:ext cx="8538972" cy="2089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4826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Configure </a:t>
            </a:r>
            <a:r>
              <a:rPr sz="2800" b="1" spc="-35" dirty="0">
                <a:solidFill>
                  <a:srgbClr val="0071C5"/>
                </a:solidFill>
                <a:latin typeface="Segoe UI Semibold"/>
                <a:cs typeface="Segoe UI Semibold"/>
              </a:rPr>
              <a:t>the </a:t>
            </a:r>
            <a:r>
              <a:rPr sz="2800" b="1" spc="-40" dirty="0">
                <a:solidFill>
                  <a:srgbClr val="0071C5"/>
                </a:solidFill>
                <a:latin typeface="Segoe UI Semibold"/>
                <a:cs typeface="Segoe UI Semibold"/>
              </a:rPr>
              <a:t>VPN</a:t>
            </a:r>
            <a:r>
              <a:rPr sz="2800" b="1" spc="-225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Connection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30"/>
            <a:ext cx="6170295" cy="1459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Establishes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IPSec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tunnel</a:t>
            </a:r>
            <a:r>
              <a:rPr sz="2000" b="1" spc="-6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between:</a:t>
            </a:r>
            <a:endParaRPr sz="2000">
              <a:latin typeface="Segoe UI"/>
              <a:cs typeface="Segoe UI"/>
            </a:endParaRPr>
          </a:p>
          <a:p>
            <a:pPr marL="12700" marR="3770629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Azure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VPN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gateway 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Local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network</a:t>
            </a:r>
            <a:r>
              <a:rPr sz="1800" b="1" spc="-6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gateway 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Requires: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Shared 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key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matching the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one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used in the previous</a:t>
            </a:r>
            <a:r>
              <a:rPr sz="1800" b="1" spc="7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step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29867" y="4561331"/>
            <a:ext cx="8641080" cy="2115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43216" y="1720595"/>
            <a:ext cx="2427731" cy="3020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29867" y="3848100"/>
            <a:ext cx="3808476" cy="893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4179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70" dirty="0">
                <a:solidFill>
                  <a:srgbClr val="0071C5"/>
                </a:solidFill>
                <a:latin typeface="Segoe UI Semibold"/>
                <a:cs typeface="Segoe UI Semibold"/>
              </a:rPr>
              <a:t>Verify </a:t>
            </a:r>
            <a:r>
              <a:rPr sz="2800" b="1" spc="-35" dirty="0">
                <a:solidFill>
                  <a:srgbClr val="0071C5"/>
                </a:solidFill>
                <a:latin typeface="Segoe UI Semibold"/>
                <a:cs typeface="Segoe UI Semibold"/>
              </a:rPr>
              <a:t>the </a:t>
            </a:r>
            <a:r>
              <a:rPr sz="2800" b="1" spc="-40" dirty="0">
                <a:solidFill>
                  <a:srgbClr val="0071C5"/>
                </a:solidFill>
                <a:latin typeface="Segoe UI Semibold"/>
                <a:cs typeface="Segoe UI Semibold"/>
              </a:rPr>
              <a:t>VPN</a:t>
            </a:r>
            <a:r>
              <a:rPr sz="2800" b="1" spc="-19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Connection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7771765" cy="335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</a:t>
            </a:r>
            <a:r>
              <a:rPr sz="2400" b="1" spc="-17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portal: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Identify 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connection</a:t>
            </a:r>
            <a:r>
              <a:rPr sz="2000" b="1" spc="-2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status:</a:t>
            </a:r>
            <a:endParaRPr sz="2000">
              <a:latin typeface="Segoe UI"/>
              <a:cs typeface="Segoe UI"/>
            </a:endParaRPr>
          </a:p>
          <a:p>
            <a:pPr marL="12700" marR="6634480">
              <a:lnSpc>
                <a:spcPct val="100000"/>
              </a:lnSpc>
              <a:spcBef>
                <a:spcPts val="10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Co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n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n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e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c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t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ed  S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u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cc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e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e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ded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395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Note the Data in and Data out</a:t>
            </a:r>
            <a:r>
              <a:rPr sz="2000" b="1" spc="-6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values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880"/>
              </a:lnSpc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</a:t>
            </a:r>
            <a:r>
              <a:rPr sz="2400" b="1" spc="-1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Powershell:</a:t>
            </a:r>
            <a:endParaRPr sz="24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Run 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Get-AzureRmVirtualNetworkGatewayConnection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cmdlet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Examine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values</a:t>
            </a:r>
            <a:r>
              <a:rPr sz="2000" b="1" spc="-5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15" dirty="0">
                <a:solidFill>
                  <a:srgbClr val="3B3B41"/>
                </a:solidFill>
                <a:latin typeface="Segoe UI"/>
                <a:cs typeface="Segoe UI"/>
              </a:rPr>
              <a:t>of:</a:t>
            </a:r>
            <a:endParaRPr sz="2000">
              <a:latin typeface="Segoe UI"/>
              <a:cs typeface="Segoe UI"/>
            </a:endParaRPr>
          </a:p>
          <a:p>
            <a:pPr marL="12700" marR="528955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connectionStatus 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ing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r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e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s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B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y</a:t>
            </a:r>
            <a:r>
              <a:rPr sz="1800" b="1" spc="-20" dirty="0">
                <a:solidFill>
                  <a:srgbClr val="0078D2"/>
                </a:solidFill>
                <a:latin typeface="Segoe UI Semibold"/>
                <a:cs typeface="Segoe UI Semibold"/>
              </a:rPr>
              <a:t>t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e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s</a:t>
            </a:r>
            <a:r>
              <a:rPr sz="1800" b="1" spc="-145" dirty="0">
                <a:solidFill>
                  <a:srgbClr val="0078D2"/>
                </a:solidFill>
                <a:latin typeface="Segoe UI Semibold"/>
                <a:cs typeface="Segoe UI Semibold"/>
              </a:rPr>
              <a:t>T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ran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s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f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e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r</a:t>
            </a:r>
            <a:r>
              <a:rPr sz="1800" b="1" spc="-20" dirty="0">
                <a:solidFill>
                  <a:srgbClr val="0078D2"/>
                </a:solidFill>
                <a:latin typeface="Segoe UI Semibold"/>
                <a:cs typeface="Segoe UI Semibold"/>
              </a:rPr>
              <a:t>r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ed 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egressBytesTransferred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39483" y="1815083"/>
            <a:ext cx="3080004" cy="1700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8341" y="4978211"/>
            <a:ext cx="3663791" cy="676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7260" y="3172332"/>
            <a:ext cx="2692425" cy="433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103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60" dirty="0">
                <a:solidFill>
                  <a:srgbClr val="0071C5"/>
                </a:solidFill>
                <a:latin typeface="Segoe UI Semibold"/>
                <a:cs typeface="Segoe UI Semibold"/>
              </a:rPr>
              <a:t>ExpressRoute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7513955" cy="38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Private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connection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that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extends on-premises network</a:t>
            </a:r>
            <a:r>
              <a:rPr sz="2400" b="1" spc="-36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to:</a:t>
            </a:r>
            <a:endParaRPr sz="2400">
              <a:latin typeface="Segoe UI Semibold"/>
              <a:cs typeface="Segoe UI Semibold"/>
            </a:endParaRPr>
          </a:p>
          <a:p>
            <a:pPr marL="12700" marR="5577205">
              <a:lnSpc>
                <a:spcPct val="100000"/>
              </a:lnSpc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Microsoft Azure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Office</a:t>
            </a:r>
            <a:r>
              <a:rPr sz="2000" b="1" spc="-3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365</a:t>
            </a:r>
            <a:endParaRPr sz="2000">
              <a:latin typeface="Segoe UI"/>
              <a:cs typeface="Segoe UI"/>
            </a:endParaRPr>
          </a:p>
          <a:p>
            <a:pPr marL="12700" marR="5147945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Dynamics 365 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Benefits: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Enhanced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reliability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Higher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bandwidth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Lower latency  Increased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security</a:t>
            </a:r>
            <a:endParaRPr sz="2000">
              <a:latin typeface="Segoe UI"/>
              <a:cs typeface="Segoe UI"/>
            </a:endParaRPr>
          </a:p>
          <a:p>
            <a:pPr marL="12700" marR="4886960">
              <a:lnSpc>
                <a:spcPct val="100000"/>
              </a:lnSpc>
              <a:spcBef>
                <a:spcPts val="5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Common</a:t>
            </a:r>
            <a:r>
              <a:rPr sz="2400" b="1" spc="-16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scenarios: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Data migration  Business</a:t>
            </a:r>
            <a:r>
              <a:rPr sz="2000" b="1" spc="-3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continuity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84119" y="2707735"/>
            <a:ext cx="7557176" cy="3963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53066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60" dirty="0">
                <a:solidFill>
                  <a:srgbClr val="0071C5"/>
                </a:solidFill>
                <a:latin typeface="Segoe UI Semibold"/>
                <a:cs typeface="Segoe UI Semibold"/>
              </a:rPr>
              <a:t>ExpressRoute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Connection</a:t>
            </a:r>
            <a:r>
              <a:rPr sz="2800" b="1" spc="-11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Options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30"/>
            <a:ext cx="426656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Cloud Exchange</a:t>
            </a:r>
            <a:r>
              <a:rPr sz="2000" b="1" spc="-2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Co-location</a:t>
            </a:r>
            <a:endParaRPr sz="20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Point-to-point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Ethernet Connection  Any-to-any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(IPVPN)</a:t>
            </a:r>
            <a:r>
              <a:rPr sz="2000" b="1" spc="-4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Connection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30529" y="3104745"/>
            <a:ext cx="6346667" cy="3578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6267" y="5404103"/>
            <a:ext cx="5887211" cy="1466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3960495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dirty="0">
                <a:solidFill>
                  <a:srgbClr val="0071C5"/>
                </a:solidFill>
              </a:rPr>
              <a:t>Migration</a:t>
            </a:r>
            <a:r>
              <a:rPr sz="4450" spc="-75" dirty="0">
                <a:solidFill>
                  <a:srgbClr val="0071C5"/>
                </a:solidFill>
              </a:rPr>
              <a:t> </a:t>
            </a:r>
            <a:r>
              <a:rPr sz="4450" spc="15" dirty="0">
                <a:solidFill>
                  <a:srgbClr val="0071C5"/>
                </a:solidFill>
              </a:rPr>
              <a:t>Phases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608482" y="1397253"/>
            <a:ext cx="11092180" cy="380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indent="-233045">
              <a:lnSpc>
                <a:spcPts val="2755"/>
              </a:lnSpc>
              <a:spcBef>
                <a:spcPts val="100"/>
              </a:spcBef>
              <a:buFont typeface="Arial"/>
              <a:buChar char="•"/>
              <a:tabLst>
                <a:tab pos="246379" algn="l"/>
              </a:tabLst>
            </a:pPr>
            <a:r>
              <a:rPr sz="2400" b="1" spc="-5" dirty="0">
                <a:latin typeface="Calibri"/>
                <a:cs typeface="Calibri"/>
              </a:rPr>
              <a:t>When planning </a:t>
            </a:r>
            <a:r>
              <a:rPr sz="2400" b="1" spc="-15" dirty="0">
                <a:latin typeface="Calibri"/>
                <a:cs typeface="Calibri"/>
              </a:rPr>
              <a:t>for </a:t>
            </a:r>
            <a:r>
              <a:rPr sz="2400" b="1" spc="-10" dirty="0">
                <a:latin typeface="Calibri"/>
                <a:cs typeface="Calibri"/>
              </a:rPr>
              <a:t>migration </a:t>
            </a:r>
            <a:r>
              <a:rPr sz="2400" b="1" spc="-15" dirty="0">
                <a:latin typeface="Calibri"/>
                <a:cs typeface="Calibri"/>
              </a:rPr>
              <a:t>to </a:t>
            </a:r>
            <a:r>
              <a:rPr sz="2400" b="1" spc="-10" dirty="0">
                <a:latin typeface="Calibri"/>
                <a:cs typeface="Calibri"/>
              </a:rPr>
              <a:t>Azure, </a:t>
            </a:r>
            <a:r>
              <a:rPr sz="2400" b="1" spc="-5" dirty="0">
                <a:latin typeface="Calibri"/>
                <a:cs typeface="Calibri"/>
              </a:rPr>
              <a:t>consider the following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phases:</a:t>
            </a:r>
            <a:endParaRPr sz="2400">
              <a:latin typeface="Calibri"/>
              <a:cs typeface="Calibri"/>
            </a:endParaRPr>
          </a:p>
          <a:p>
            <a:pPr marL="711835" marR="5080" lvl="1" indent="-233045">
              <a:lnSpc>
                <a:spcPct val="70000"/>
              </a:lnSpc>
              <a:spcBef>
                <a:spcPts val="630"/>
              </a:spcBef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100" b="1" spc="-10" dirty="0">
                <a:latin typeface="Calibri"/>
                <a:cs typeface="Calibri"/>
              </a:rPr>
              <a:t>Discover: gain </a:t>
            </a:r>
            <a:r>
              <a:rPr sz="2100" b="1" spc="-15" dirty="0">
                <a:latin typeface="Calibri"/>
                <a:cs typeface="Calibri"/>
              </a:rPr>
              <a:t>better </a:t>
            </a:r>
            <a:r>
              <a:rPr sz="2100" b="1" spc="-5" dirty="0">
                <a:latin typeface="Calibri"/>
                <a:cs typeface="Calibri"/>
              </a:rPr>
              <a:t>visibility </a:t>
            </a:r>
            <a:r>
              <a:rPr sz="2100" b="1" dirty="0">
                <a:latin typeface="Calibri"/>
                <a:cs typeface="Calibri"/>
              </a:rPr>
              <a:t>of </a:t>
            </a:r>
            <a:r>
              <a:rPr sz="2100" b="1" spc="-5" dirty="0">
                <a:latin typeface="Calibri"/>
                <a:cs typeface="Calibri"/>
              </a:rPr>
              <a:t>on-premises workloads </a:t>
            </a:r>
            <a:r>
              <a:rPr sz="2100" b="1" dirty="0">
                <a:latin typeface="Calibri"/>
                <a:cs typeface="Calibri"/>
              </a:rPr>
              <a:t>and assess the </a:t>
            </a:r>
            <a:r>
              <a:rPr sz="2100" b="1" spc="-5" dirty="0">
                <a:latin typeface="Calibri"/>
                <a:cs typeface="Calibri"/>
              </a:rPr>
              <a:t>optimal </a:t>
            </a:r>
            <a:r>
              <a:rPr sz="2100" b="1" spc="-10" dirty="0">
                <a:latin typeface="Calibri"/>
                <a:cs typeface="Calibri"/>
              </a:rPr>
              <a:t>resource level  </a:t>
            </a:r>
            <a:r>
              <a:rPr sz="2100" b="1" spc="-15" dirty="0">
                <a:latin typeface="Calibri"/>
                <a:cs typeface="Calibri"/>
              </a:rPr>
              <a:t>to </a:t>
            </a:r>
            <a:r>
              <a:rPr sz="2100" b="1" spc="-5" dirty="0">
                <a:latin typeface="Calibri"/>
                <a:cs typeface="Calibri"/>
              </a:rPr>
              <a:t>run </a:t>
            </a:r>
            <a:r>
              <a:rPr sz="2100" b="1" dirty="0">
                <a:latin typeface="Calibri"/>
                <a:cs typeface="Calibri"/>
              </a:rPr>
              <a:t>them in </a:t>
            </a:r>
            <a:r>
              <a:rPr sz="2100" b="1" spc="-5" dirty="0">
                <a:latin typeface="Calibri"/>
                <a:cs typeface="Calibri"/>
              </a:rPr>
              <a:t>Microsoft</a:t>
            </a:r>
            <a:r>
              <a:rPr sz="2100" b="1" spc="-20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Azure.</a:t>
            </a:r>
            <a:endParaRPr sz="2100">
              <a:latin typeface="Calibri"/>
              <a:cs typeface="Calibri"/>
            </a:endParaRPr>
          </a:p>
          <a:p>
            <a:pPr marL="1177925" lvl="2" indent="-233045">
              <a:lnSpc>
                <a:spcPts val="1895"/>
              </a:lnSpc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1700" b="1" spc="-10" dirty="0">
                <a:latin typeface="Calibri"/>
                <a:cs typeface="Calibri"/>
              </a:rPr>
              <a:t>Azure </a:t>
            </a:r>
            <a:r>
              <a:rPr sz="1700" b="1" spc="-15" dirty="0">
                <a:latin typeface="Calibri"/>
                <a:cs typeface="Calibri"/>
              </a:rPr>
              <a:t>Migrate </a:t>
            </a:r>
            <a:r>
              <a:rPr sz="1700" b="1" dirty="0">
                <a:latin typeface="Calibri"/>
                <a:cs typeface="Calibri"/>
              </a:rPr>
              <a:t>is </a:t>
            </a:r>
            <a:r>
              <a:rPr sz="1700" b="1" spc="-5" dirty="0">
                <a:latin typeface="Calibri"/>
                <a:cs typeface="Calibri"/>
              </a:rPr>
              <a:t>the </a:t>
            </a:r>
            <a:r>
              <a:rPr sz="1700" b="1" dirty="0">
                <a:latin typeface="Calibri"/>
                <a:cs typeface="Calibri"/>
              </a:rPr>
              <a:t>primary </a:t>
            </a:r>
            <a:r>
              <a:rPr sz="1700" b="1" spc="-5" dirty="0">
                <a:latin typeface="Calibri"/>
                <a:cs typeface="Calibri"/>
              </a:rPr>
              <a:t>tool </a:t>
            </a:r>
            <a:r>
              <a:rPr sz="1700" b="1" spc="-10" dirty="0">
                <a:latin typeface="Calibri"/>
                <a:cs typeface="Calibri"/>
              </a:rPr>
              <a:t>for </a:t>
            </a:r>
            <a:r>
              <a:rPr sz="1700" b="1" spc="-5" dirty="0">
                <a:latin typeface="Calibri"/>
                <a:cs typeface="Calibri"/>
              </a:rPr>
              <a:t>this, </a:t>
            </a:r>
            <a:r>
              <a:rPr sz="1700" b="1" dirty="0">
                <a:latin typeface="Calibri"/>
                <a:cs typeface="Calibri"/>
              </a:rPr>
              <a:t>and</a:t>
            </a:r>
            <a:r>
              <a:rPr sz="1700" b="1" spc="-55" dirty="0">
                <a:latin typeface="Calibri"/>
                <a:cs typeface="Calibri"/>
              </a:rPr>
              <a:t> </a:t>
            </a:r>
            <a:r>
              <a:rPr sz="1700" b="1" spc="-5" dirty="0">
                <a:latin typeface="Calibri"/>
                <a:cs typeface="Calibri"/>
              </a:rPr>
              <a:t>includes:</a:t>
            </a:r>
            <a:endParaRPr sz="1700">
              <a:latin typeface="Calibri"/>
              <a:cs typeface="Calibri"/>
            </a:endParaRPr>
          </a:p>
          <a:p>
            <a:pPr marL="1644650" lvl="3" indent="-233045">
              <a:lnSpc>
                <a:spcPts val="1845"/>
              </a:lnSpc>
              <a:buFont typeface="Arial"/>
              <a:buChar char="•"/>
              <a:tabLst>
                <a:tab pos="1644650" algn="l"/>
                <a:tab pos="1645285" algn="l"/>
              </a:tabLst>
            </a:pPr>
            <a:r>
              <a:rPr sz="1600" b="1" spc="-10" dirty="0">
                <a:latin typeface="Calibri"/>
                <a:cs typeface="Calibri"/>
              </a:rPr>
              <a:t>Automated </a:t>
            </a:r>
            <a:r>
              <a:rPr sz="1600" b="1" spc="-25" dirty="0">
                <a:latin typeface="Calibri"/>
                <a:cs typeface="Calibri"/>
              </a:rPr>
              <a:t>server, </a:t>
            </a:r>
            <a:r>
              <a:rPr sz="1600" b="1" spc="-5" dirty="0">
                <a:latin typeface="Calibri"/>
                <a:cs typeface="Calibri"/>
              </a:rPr>
              <a:t>app, and </a:t>
            </a:r>
            <a:r>
              <a:rPr sz="1600" b="1" spc="-10" dirty="0">
                <a:latin typeface="Calibri"/>
                <a:cs typeface="Calibri"/>
              </a:rPr>
              <a:t>database</a:t>
            </a:r>
            <a:r>
              <a:rPr sz="1600" b="1" spc="80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discovery.</a:t>
            </a:r>
            <a:endParaRPr sz="1600">
              <a:latin typeface="Calibri"/>
              <a:cs typeface="Calibri"/>
            </a:endParaRPr>
          </a:p>
          <a:p>
            <a:pPr marL="1644650" lvl="3" indent="-233045">
              <a:lnSpc>
                <a:spcPts val="1845"/>
              </a:lnSpc>
              <a:buFont typeface="Arial"/>
              <a:buChar char="•"/>
              <a:tabLst>
                <a:tab pos="1644650" algn="l"/>
                <a:tab pos="1645285" algn="l"/>
              </a:tabLst>
            </a:pPr>
            <a:r>
              <a:rPr sz="1600" b="1" spc="-15" dirty="0">
                <a:latin typeface="Calibri"/>
                <a:cs typeface="Calibri"/>
              </a:rPr>
              <a:t>Intelligent </a:t>
            </a:r>
            <a:r>
              <a:rPr sz="1600" b="1" spc="-5" dirty="0">
                <a:latin typeface="Calibri"/>
                <a:cs typeface="Calibri"/>
              </a:rPr>
              <a:t>workload right-sizing and costing </a:t>
            </a:r>
            <a:r>
              <a:rPr sz="1600" b="1" spc="-15" dirty="0">
                <a:latin typeface="Calibri"/>
                <a:cs typeface="Calibri"/>
              </a:rPr>
              <a:t>for </a:t>
            </a:r>
            <a:r>
              <a:rPr sz="1600" b="1" spc="-10" dirty="0">
                <a:latin typeface="Calibri"/>
                <a:cs typeface="Calibri"/>
              </a:rPr>
              <a:t>maximum</a:t>
            </a:r>
            <a:r>
              <a:rPr sz="1600" b="1" spc="6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ROI.</a:t>
            </a:r>
            <a:endParaRPr sz="1600">
              <a:latin typeface="Calibri"/>
              <a:cs typeface="Calibri"/>
            </a:endParaRPr>
          </a:p>
          <a:p>
            <a:pPr marL="1644650" lvl="3" indent="-233045">
              <a:lnSpc>
                <a:spcPts val="1750"/>
              </a:lnSpc>
              <a:buFont typeface="Arial"/>
              <a:buChar char="•"/>
              <a:tabLst>
                <a:tab pos="1644650" algn="l"/>
                <a:tab pos="1645285" algn="l"/>
              </a:tabLst>
            </a:pPr>
            <a:r>
              <a:rPr sz="1600" b="1" spc="-15" dirty="0">
                <a:latin typeface="Calibri"/>
                <a:cs typeface="Calibri"/>
              </a:rPr>
              <a:t>Workload </a:t>
            </a:r>
            <a:r>
              <a:rPr sz="1600" b="1" spc="-10" dirty="0">
                <a:latin typeface="Calibri"/>
                <a:cs typeface="Calibri"/>
              </a:rPr>
              <a:t>configuration </a:t>
            </a:r>
            <a:r>
              <a:rPr sz="1600" b="1" spc="-5" dirty="0">
                <a:latin typeface="Calibri"/>
                <a:cs typeface="Calibri"/>
              </a:rPr>
              <a:t>analyses and</a:t>
            </a:r>
            <a:r>
              <a:rPr sz="1600" b="1" spc="6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recommendations.</a:t>
            </a:r>
            <a:endParaRPr sz="1600">
              <a:latin typeface="Calibri"/>
              <a:cs typeface="Calibri"/>
            </a:endParaRPr>
          </a:p>
          <a:p>
            <a:pPr marL="711835" lvl="1" indent="-233045">
              <a:lnSpc>
                <a:spcPts val="2340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100" b="1" spc="-15" dirty="0">
                <a:latin typeface="Calibri"/>
                <a:cs typeface="Calibri"/>
              </a:rPr>
              <a:t>Migrate: </a:t>
            </a:r>
            <a:r>
              <a:rPr sz="2100" b="1" spc="-10" dirty="0">
                <a:latin typeface="Calibri"/>
                <a:cs typeface="Calibri"/>
              </a:rPr>
              <a:t>move selected </a:t>
            </a:r>
            <a:r>
              <a:rPr sz="2100" b="1" spc="-5" dirty="0">
                <a:latin typeface="Calibri"/>
                <a:cs typeface="Calibri"/>
              </a:rPr>
              <a:t>workloads </a:t>
            </a:r>
            <a:r>
              <a:rPr sz="2100" b="1" spc="-15" dirty="0">
                <a:latin typeface="Calibri"/>
                <a:cs typeface="Calibri"/>
              </a:rPr>
              <a:t>to</a:t>
            </a:r>
            <a:r>
              <a:rPr sz="2100" b="1" spc="20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Azure.</a:t>
            </a:r>
            <a:endParaRPr sz="2100">
              <a:latin typeface="Calibri"/>
              <a:cs typeface="Calibri"/>
            </a:endParaRPr>
          </a:p>
          <a:p>
            <a:pPr marL="1177925" lvl="2" indent="-233045">
              <a:lnSpc>
                <a:spcPts val="1950"/>
              </a:lnSpc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1700" b="1" spc="-10" dirty="0">
                <a:latin typeface="Calibri"/>
                <a:cs typeface="Calibri"/>
              </a:rPr>
              <a:t>Azure Site Recovery </a:t>
            </a:r>
            <a:r>
              <a:rPr sz="1700" b="1" dirty="0">
                <a:latin typeface="Calibri"/>
                <a:cs typeface="Calibri"/>
              </a:rPr>
              <a:t>is </a:t>
            </a:r>
            <a:r>
              <a:rPr sz="1700" b="1" spc="-5" dirty="0">
                <a:latin typeface="Calibri"/>
                <a:cs typeface="Calibri"/>
              </a:rPr>
              <a:t>the </a:t>
            </a:r>
            <a:r>
              <a:rPr sz="1700" b="1" dirty="0">
                <a:latin typeface="Calibri"/>
                <a:cs typeface="Calibri"/>
              </a:rPr>
              <a:t>primary </a:t>
            </a:r>
            <a:r>
              <a:rPr sz="1700" b="1" spc="-5" dirty="0">
                <a:latin typeface="Calibri"/>
                <a:cs typeface="Calibri"/>
              </a:rPr>
              <a:t>tool </a:t>
            </a:r>
            <a:r>
              <a:rPr sz="1700" b="1" spc="-10" dirty="0">
                <a:latin typeface="Calibri"/>
                <a:cs typeface="Calibri"/>
              </a:rPr>
              <a:t>for </a:t>
            </a:r>
            <a:r>
              <a:rPr sz="1700" b="1" spc="-5" dirty="0">
                <a:latin typeface="Calibri"/>
                <a:cs typeface="Calibri"/>
              </a:rPr>
              <a:t>this </a:t>
            </a:r>
            <a:r>
              <a:rPr sz="1700" b="1" dirty="0">
                <a:latin typeface="Calibri"/>
                <a:cs typeface="Calibri"/>
              </a:rPr>
              <a:t>and</a:t>
            </a:r>
            <a:r>
              <a:rPr sz="1700" b="1" spc="-55" dirty="0">
                <a:latin typeface="Calibri"/>
                <a:cs typeface="Calibri"/>
              </a:rPr>
              <a:t> </a:t>
            </a:r>
            <a:r>
              <a:rPr sz="1700" b="1" spc="-5" dirty="0">
                <a:latin typeface="Calibri"/>
                <a:cs typeface="Calibri"/>
              </a:rPr>
              <a:t>includes:</a:t>
            </a:r>
            <a:endParaRPr sz="1700">
              <a:latin typeface="Calibri"/>
              <a:cs typeface="Calibri"/>
            </a:endParaRPr>
          </a:p>
          <a:p>
            <a:pPr marL="1644650" lvl="3" indent="-233045">
              <a:lnSpc>
                <a:spcPts val="1845"/>
              </a:lnSpc>
              <a:buFont typeface="Arial"/>
              <a:buChar char="•"/>
              <a:tabLst>
                <a:tab pos="1644650" algn="l"/>
                <a:tab pos="1645285" algn="l"/>
              </a:tabLst>
            </a:pPr>
            <a:r>
              <a:rPr sz="1600" b="1" spc="-5" dirty="0">
                <a:latin typeface="Calibri"/>
                <a:cs typeface="Calibri"/>
              </a:rPr>
              <a:t>Lifting and shifting of </a:t>
            </a:r>
            <a:r>
              <a:rPr sz="1600" b="1" spc="-10" dirty="0">
                <a:latin typeface="Calibri"/>
                <a:cs typeface="Calibri"/>
              </a:rPr>
              <a:t>servers, apps, </a:t>
            </a:r>
            <a:r>
              <a:rPr sz="1600" b="1" spc="-5" dirty="0">
                <a:latin typeface="Calibri"/>
                <a:cs typeface="Calibri"/>
              </a:rPr>
              <a:t>databases, and</a:t>
            </a:r>
            <a:r>
              <a:rPr sz="1600" b="1" spc="12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data.</a:t>
            </a:r>
            <a:endParaRPr sz="1600">
              <a:latin typeface="Calibri"/>
              <a:cs typeface="Calibri"/>
            </a:endParaRPr>
          </a:p>
          <a:p>
            <a:pPr marL="1644650" lvl="3" indent="-233045">
              <a:lnSpc>
                <a:spcPts val="1850"/>
              </a:lnSpc>
              <a:buFont typeface="Arial"/>
              <a:buChar char="•"/>
              <a:tabLst>
                <a:tab pos="1644650" algn="l"/>
                <a:tab pos="1645285" algn="l"/>
              </a:tabLst>
            </a:pPr>
            <a:r>
              <a:rPr sz="1600" b="1" spc="-10" dirty="0">
                <a:latin typeface="Calibri"/>
                <a:cs typeface="Calibri"/>
              </a:rPr>
              <a:t>Containerization </a:t>
            </a:r>
            <a:r>
              <a:rPr sz="1600" b="1" spc="-5" dirty="0">
                <a:latin typeface="Calibri"/>
                <a:cs typeface="Calibri"/>
              </a:rPr>
              <a:t>of </a:t>
            </a:r>
            <a:r>
              <a:rPr sz="1600" b="1" spc="-10" dirty="0">
                <a:latin typeface="Calibri"/>
                <a:cs typeface="Calibri"/>
              </a:rPr>
              <a:t>existing </a:t>
            </a:r>
            <a:r>
              <a:rPr sz="1600" b="1" spc="-5" dirty="0">
                <a:latin typeface="Calibri"/>
                <a:cs typeface="Calibri"/>
              </a:rPr>
              <a:t>applications and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infrastructure</a:t>
            </a:r>
            <a:endParaRPr sz="1600">
              <a:latin typeface="Calibri"/>
              <a:cs typeface="Calibri"/>
            </a:endParaRPr>
          </a:p>
          <a:p>
            <a:pPr marL="1644650" lvl="3" indent="-233045">
              <a:lnSpc>
                <a:spcPts val="1755"/>
              </a:lnSpc>
              <a:buFont typeface="Arial"/>
              <a:buChar char="•"/>
              <a:tabLst>
                <a:tab pos="1644650" algn="l"/>
                <a:tab pos="1645285" algn="l"/>
              </a:tabLst>
            </a:pPr>
            <a:r>
              <a:rPr sz="1600" b="1" spc="-5" dirty="0">
                <a:latin typeface="Calibri"/>
                <a:cs typeface="Calibri"/>
              </a:rPr>
              <a:t>Modernization options </a:t>
            </a:r>
            <a:r>
              <a:rPr sz="1600" b="1" spc="-15" dirty="0">
                <a:latin typeface="Calibri"/>
                <a:cs typeface="Calibri"/>
              </a:rPr>
              <a:t>for </a:t>
            </a:r>
            <a:r>
              <a:rPr sz="1600" b="1" spc="-10" dirty="0">
                <a:latin typeface="Calibri"/>
                <a:cs typeface="Calibri"/>
              </a:rPr>
              <a:t>apps </a:t>
            </a:r>
            <a:r>
              <a:rPr sz="1600" b="1" spc="-5" dirty="0">
                <a:latin typeface="Calibri"/>
                <a:cs typeface="Calibri"/>
              </a:rPr>
              <a:t>and</a:t>
            </a:r>
            <a:r>
              <a:rPr sz="1600" b="1" spc="9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databases.</a:t>
            </a:r>
            <a:endParaRPr sz="1600">
              <a:latin typeface="Calibri"/>
              <a:cs typeface="Calibri"/>
            </a:endParaRPr>
          </a:p>
          <a:p>
            <a:pPr marL="711835" lvl="1" indent="-233045">
              <a:lnSpc>
                <a:spcPts val="2335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100" b="1" spc="-10" dirty="0">
                <a:latin typeface="Calibri"/>
                <a:cs typeface="Calibri"/>
              </a:rPr>
              <a:t>Optimize: </a:t>
            </a:r>
            <a:r>
              <a:rPr sz="2100" b="1" spc="-5" dirty="0">
                <a:latin typeface="Calibri"/>
                <a:cs typeface="Calibri"/>
              </a:rPr>
              <a:t>fine </a:t>
            </a:r>
            <a:r>
              <a:rPr sz="2100" b="1" dirty="0">
                <a:latin typeface="Calibri"/>
                <a:cs typeface="Calibri"/>
              </a:rPr>
              <a:t>tune </a:t>
            </a:r>
            <a:r>
              <a:rPr sz="2100" b="1" spc="-10" dirty="0">
                <a:latin typeface="Calibri"/>
                <a:cs typeface="Calibri"/>
              </a:rPr>
              <a:t>your </a:t>
            </a:r>
            <a:r>
              <a:rPr sz="2100" b="1" spc="-5" dirty="0">
                <a:latin typeface="Calibri"/>
                <a:cs typeface="Calibri"/>
              </a:rPr>
              <a:t>Azure-based workloads </a:t>
            </a:r>
            <a:r>
              <a:rPr sz="2100" b="1" dirty="0">
                <a:latin typeface="Calibri"/>
                <a:cs typeface="Calibri"/>
              </a:rPr>
              <a:t>and </a:t>
            </a:r>
            <a:r>
              <a:rPr sz="2100" b="1" spc="-15" dirty="0">
                <a:latin typeface="Calibri"/>
                <a:cs typeface="Calibri"/>
              </a:rPr>
              <a:t>maximize </a:t>
            </a:r>
            <a:r>
              <a:rPr sz="2100" b="1" spc="-10" dirty="0">
                <a:latin typeface="Calibri"/>
                <a:cs typeface="Calibri"/>
              </a:rPr>
              <a:t>your</a:t>
            </a:r>
            <a:r>
              <a:rPr sz="2100" b="1" spc="70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ROI.</a:t>
            </a:r>
            <a:endParaRPr sz="2100">
              <a:latin typeface="Calibri"/>
              <a:cs typeface="Calibri"/>
            </a:endParaRPr>
          </a:p>
          <a:p>
            <a:pPr marL="1177925" marR="652780" lvl="2" indent="-233045">
              <a:lnSpc>
                <a:spcPct val="70000"/>
              </a:lnSpc>
              <a:spcBef>
                <a:spcPts val="550"/>
              </a:spcBef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1700" b="1" spc="-10" dirty="0">
                <a:latin typeface="Calibri"/>
                <a:cs typeface="Calibri"/>
              </a:rPr>
              <a:t>There are many </a:t>
            </a:r>
            <a:r>
              <a:rPr sz="1700" b="1" spc="-5" dirty="0">
                <a:latin typeface="Calibri"/>
                <a:cs typeface="Calibri"/>
              </a:rPr>
              <a:t>Microsoft </a:t>
            </a:r>
            <a:r>
              <a:rPr sz="1700" b="1" spc="-10" dirty="0">
                <a:latin typeface="Calibri"/>
                <a:cs typeface="Calibri"/>
              </a:rPr>
              <a:t>partners to </a:t>
            </a:r>
            <a:r>
              <a:rPr sz="1700" b="1" spc="-5" dirty="0">
                <a:latin typeface="Calibri"/>
                <a:cs typeface="Calibri"/>
              </a:rPr>
              <a:t>help </a:t>
            </a:r>
            <a:r>
              <a:rPr sz="1700" b="1" spc="-10" dirty="0">
                <a:latin typeface="Calibri"/>
                <a:cs typeface="Calibri"/>
              </a:rPr>
              <a:t>you </a:t>
            </a:r>
            <a:r>
              <a:rPr sz="1700" b="1" spc="-5" dirty="0">
                <a:latin typeface="Calibri"/>
                <a:cs typeface="Calibri"/>
              </a:rPr>
              <a:t>with </a:t>
            </a:r>
            <a:r>
              <a:rPr sz="1700" b="1" spc="-10" dirty="0">
                <a:latin typeface="Calibri"/>
                <a:cs typeface="Calibri"/>
              </a:rPr>
              <a:t>backup, </a:t>
            </a:r>
            <a:r>
              <a:rPr sz="1700" b="1" dirty="0">
                <a:latin typeface="Calibri"/>
                <a:cs typeface="Calibri"/>
              </a:rPr>
              <a:t>monitoring, </a:t>
            </a:r>
            <a:r>
              <a:rPr sz="1700" b="1" spc="-5" dirty="0">
                <a:latin typeface="Calibri"/>
                <a:cs typeface="Calibri"/>
              </a:rPr>
              <a:t>security assessments, </a:t>
            </a:r>
            <a:r>
              <a:rPr sz="1700" b="1" dirty="0">
                <a:latin typeface="Calibri"/>
                <a:cs typeface="Calibri"/>
              </a:rPr>
              <a:t>and </a:t>
            </a:r>
            <a:r>
              <a:rPr sz="1700" b="1" spc="-10" dirty="0">
                <a:latin typeface="Calibri"/>
                <a:cs typeface="Calibri"/>
              </a:rPr>
              <a:t>cost  </a:t>
            </a:r>
            <a:r>
              <a:rPr sz="1700" b="1" spc="-5" dirty="0">
                <a:latin typeface="Calibri"/>
                <a:cs typeface="Calibri"/>
              </a:rPr>
              <a:t>management.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83762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Site-to-Site </a:t>
            </a:r>
            <a:r>
              <a:rPr sz="2800" b="1" spc="-35" dirty="0">
                <a:solidFill>
                  <a:srgbClr val="0071C5"/>
                </a:solidFill>
                <a:latin typeface="Segoe UI Semibold"/>
                <a:cs typeface="Segoe UI Semibold"/>
              </a:rPr>
              <a:t>and </a:t>
            </a:r>
            <a:r>
              <a:rPr sz="2800" b="1" spc="-60" dirty="0">
                <a:solidFill>
                  <a:srgbClr val="0071C5"/>
                </a:solidFill>
                <a:latin typeface="Segoe UI Semibold"/>
                <a:cs typeface="Segoe UI Semibold"/>
              </a:rPr>
              <a:t>ExpressRoute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Coexisting</a:t>
            </a:r>
            <a:r>
              <a:rPr sz="2800" b="1" spc="-204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Connections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992695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Configuration: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ts val="2400"/>
              </a:lnSpc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VPN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gateway and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ExpressRoute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gateway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are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deployed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same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GatewaySubnet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880"/>
              </a:lnSpc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Benefits: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Extended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scope 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of</a:t>
            </a:r>
            <a:r>
              <a:rPr sz="2000" b="1" spc="-1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connectivity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cost effective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failover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54396" y="3073500"/>
            <a:ext cx="6710172" cy="3678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7024" y="521867"/>
            <a:ext cx="415648" cy="117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2758" y="513307"/>
            <a:ext cx="658495" cy="126364"/>
          </a:xfrm>
          <a:custGeom>
            <a:avLst/>
            <a:gdLst/>
            <a:ahLst/>
            <a:cxnLst/>
            <a:rect l="l" t="t" r="r" b="b"/>
            <a:pathLst>
              <a:path w="658494" h="126365">
                <a:moveTo>
                  <a:pt x="29074" y="8559"/>
                </a:moveTo>
                <a:lnTo>
                  <a:pt x="0" y="8559"/>
                </a:lnTo>
                <a:lnTo>
                  <a:pt x="0" y="124336"/>
                </a:lnTo>
                <a:lnTo>
                  <a:pt x="18709" y="124336"/>
                </a:lnTo>
                <a:lnTo>
                  <a:pt x="18709" y="33476"/>
                </a:lnTo>
                <a:lnTo>
                  <a:pt x="38764" y="33476"/>
                </a:lnTo>
                <a:lnTo>
                  <a:pt x="29074" y="8559"/>
                </a:lnTo>
                <a:close/>
              </a:path>
              <a:path w="658494" h="126365">
                <a:moveTo>
                  <a:pt x="38764" y="33476"/>
                </a:moveTo>
                <a:lnTo>
                  <a:pt x="18963" y="33476"/>
                </a:lnTo>
                <a:lnTo>
                  <a:pt x="55876" y="124336"/>
                </a:lnTo>
                <a:lnTo>
                  <a:pt x="69276" y="124336"/>
                </a:lnTo>
                <a:lnTo>
                  <a:pt x="81194" y="94384"/>
                </a:lnTo>
                <a:lnTo>
                  <a:pt x="62449" y="94384"/>
                </a:lnTo>
                <a:lnTo>
                  <a:pt x="38764" y="33476"/>
                </a:lnTo>
                <a:close/>
              </a:path>
              <a:path w="658494" h="126365">
                <a:moveTo>
                  <a:pt x="126162" y="33476"/>
                </a:moveTo>
                <a:lnTo>
                  <a:pt x="105936" y="33476"/>
                </a:lnTo>
                <a:lnTo>
                  <a:pt x="105936" y="124336"/>
                </a:lnTo>
                <a:lnTo>
                  <a:pt x="126162" y="124336"/>
                </a:lnTo>
                <a:lnTo>
                  <a:pt x="126162" y="33476"/>
                </a:lnTo>
                <a:close/>
              </a:path>
              <a:path w="658494" h="126365">
                <a:moveTo>
                  <a:pt x="126162" y="8559"/>
                </a:moveTo>
                <a:lnTo>
                  <a:pt x="98350" y="8559"/>
                </a:lnTo>
                <a:lnTo>
                  <a:pt x="62956" y="94384"/>
                </a:lnTo>
                <a:lnTo>
                  <a:pt x="81194" y="94384"/>
                </a:lnTo>
                <a:lnTo>
                  <a:pt x="105430" y="33476"/>
                </a:lnTo>
                <a:lnTo>
                  <a:pt x="126162" y="33476"/>
                </a:lnTo>
                <a:lnTo>
                  <a:pt x="126162" y="8559"/>
                </a:lnTo>
                <a:close/>
              </a:path>
              <a:path w="658494" h="126365">
                <a:moveTo>
                  <a:pt x="158525" y="5790"/>
                </a:moveTo>
                <a:lnTo>
                  <a:pt x="151698" y="5790"/>
                </a:lnTo>
                <a:lnTo>
                  <a:pt x="148917" y="7047"/>
                </a:lnTo>
                <a:lnTo>
                  <a:pt x="144112" y="11325"/>
                </a:lnTo>
                <a:lnTo>
                  <a:pt x="143100" y="14094"/>
                </a:lnTo>
                <a:lnTo>
                  <a:pt x="143100" y="20386"/>
                </a:lnTo>
                <a:lnTo>
                  <a:pt x="144112" y="23155"/>
                </a:lnTo>
                <a:lnTo>
                  <a:pt x="146388" y="25168"/>
                </a:lnTo>
                <a:lnTo>
                  <a:pt x="148663" y="27434"/>
                </a:lnTo>
                <a:lnTo>
                  <a:pt x="151698" y="28442"/>
                </a:lnTo>
                <a:lnTo>
                  <a:pt x="158271" y="28442"/>
                </a:lnTo>
                <a:lnTo>
                  <a:pt x="161050" y="27434"/>
                </a:lnTo>
                <a:lnTo>
                  <a:pt x="165854" y="23155"/>
                </a:lnTo>
                <a:lnTo>
                  <a:pt x="166867" y="20386"/>
                </a:lnTo>
                <a:lnTo>
                  <a:pt x="166867" y="14094"/>
                </a:lnTo>
                <a:lnTo>
                  <a:pt x="165854" y="11577"/>
                </a:lnTo>
                <a:lnTo>
                  <a:pt x="161304" y="7047"/>
                </a:lnTo>
                <a:lnTo>
                  <a:pt x="158525" y="5790"/>
                </a:lnTo>
                <a:close/>
              </a:path>
              <a:path w="658494" h="126365">
                <a:moveTo>
                  <a:pt x="164592" y="41277"/>
                </a:moveTo>
                <a:lnTo>
                  <a:pt x="145122" y="41277"/>
                </a:lnTo>
                <a:lnTo>
                  <a:pt x="145122" y="124336"/>
                </a:lnTo>
                <a:lnTo>
                  <a:pt x="164592" y="124336"/>
                </a:lnTo>
                <a:lnTo>
                  <a:pt x="164592" y="41277"/>
                </a:lnTo>
                <a:close/>
              </a:path>
              <a:path w="658494" h="126365">
                <a:moveTo>
                  <a:pt x="227292" y="39264"/>
                </a:moveTo>
                <a:lnTo>
                  <a:pt x="190128" y="52099"/>
                </a:lnTo>
                <a:lnTo>
                  <a:pt x="178497" y="85323"/>
                </a:lnTo>
                <a:lnTo>
                  <a:pt x="179208" y="93853"/>
                </a:lnTo>
                <a:lnTo>
                  <a:pt x="203211" y="123485"/>
                </a:lnTo>
                <a:lnTo>
                  <a:pt x="224763" y="126349"/>
                </a:lnTo>
                <a:lnTo>
                  <a:pt x="229064" y="126097"/>
                </a:lnTo>
                <a:lnTo>
                  <a:pt x="237153" y="124084"/>
                </a:lnTo>
                <a:lnTo>
                  <a:pt x="240691" y="122824"/>
                </a:lnTo>
                <a:lnTo>
                  <a:pt x="243726" y="121063"/>
                </a:lnTo>
                <a:lnTo>
                  <a:pt x="243726" y="110241"/>
                </a:lnTo>
                <a:lnTo>
                  <a:pt x="216421" y="110241"/>
                </a:lnTo>
                <a:lnTo>
                  <a:pt x="210354" y="107975"/>
                </a:lnTo>
                <a:lnTo>
                  <a:pt x="201252" y="98411"/>
                </a:lnTo>
                <a:lnTo>
                  <a:pt x="198723" y="91867"/>
                </a:lnTo>
                <a:lnTo>
                  <a:pt x="198723" y="75003"/>
                </a:lnTo>
                <a:lnTo>
                  <a:pt x="201252" y="68207"/>
                </a:lnTo>
                <a:lnTo>
                  <a:pt x="210860" y="58141"/>
                </a:lnTo>
                <a:lnTo>
                  <a:pt x="216927" y="55624"/>
                </a:lnTo>
                <a:lnTo>
                  <a:pt x="243726" y="55624"/>
                </a:lnTo>
                <a:lnTo>
                  <a:pt x="243726" y="43794"/>
                </a:lnTo>
                <a:lnTo>
                  <a:pt x="241451" y="42537"/>
                </a:lnTo>
                <a:lnTo>
                  <a:pt x="238669" y="41529"/>
                </a:lnTo>
                <a:lnTo>
                  <a:pt x="234877" y="40524"/>
                </a:lnTo>
                <a:lnTo>
                  <a:pt x="231086" y="39768"/>
                </a:lnTo>
                <a:lnTo>
                  <a:pt x="227292" y="39264"/>
                </a:lnTo>
                <a:close/>
              </a:path>
              <a:path w="658494" h="126365">
                <a:moveTo>
                  <a:pt x="243726" y="102941"/>
                </a:moveTo>
                <a:lnTo>
                  <a:pt x="237659" y="106967"/>
                </a:lnTo>
                <a:lnTo>
                  <a:pt x="230580" y="109485"/>
                </a:lnTo>
                <a:lnTo>
                  <a:pt x="227292" y="110241"/>
                </a:lnTo>
                <a:lnTo>
                  <a:pt x="243726" y="110241"/>
                </a:lnTo>
                <a:lnTo>
                  <a:pt x="243726" y="102941"/>
                </a:lnTo>
                <a:close/>
              </a:path>
              <a:path w="658494" h="126365">
                <a:moveTo>
                  <a:pt x="243726" y="55624"/>
                </a:moveTo>
                <a:lnTo>
                  <a:pt x="228051" y="55624"/>
                </a:lnTo>
                <a:lnTo>
                  <a:pt x="231339" y="56380"/>
                </a:lnTo>
                <a:lnTo>
                  <a:pt x="234371" y="57637"/>
                </a:lnTo>
                <a:lnTo>
                  <a:pt x="237659" y="58645"/>
                </a:lnTo>
                <a:lnTo>
                  <a:pt x="240691" y="60406"/>
                </a:lnTo>
                <a:lnTo>
                  <a:pt x="243726" y="62672"/>
                </a:lnTo>
                <a:lnTo>
                  <a:pt x="243726" y="55624"/>
                </a:lnTo>
                <a:close/>
              </a:path>
              <a:path w="658494" h="126365">
                <a:moveTo>
                  <a:pt x="278111" y="41277"/>
                </a:moveTo>
                <a:lnTo>
                  <a:pt x="258645" y="41277"/>
                </a:lnTo>
                <a:lnTo>
                  <a:pt x="258645" y="124336"/>
                </a:lnTo>
                <a:lnTo>
                  <a:pt x="278111" y="124336"/>
                </a:lnTo>
                <a:lnTo>
                  <a:pt x="278111" y="73998"/>
                </a:lnTo>
                <a:lnTo>
                  <a:pt x="279880" y="67955"/>
                </a:lnTo>
                <a:lnTo>
                  <a:pt x="283168" y="63677"/>
                </a:lnTo>
                <a:lnTo>
                  <a:pt x="286453" y="59650"/>
                </a:lnTo>
                <a:lnTo>
                  <a:pt x="290501" y="57637"/>
                </a:lnTo>
                <a:lnTo>
                  <a:pt x="307186" y="57637"/>
                </a:lnTo>
                <a:lnTo>
                  <a:pt x="307186" y="54364"/>
                </a:lnTo>
                <a:lnTo>
                  <a:pt x="278111" y="54364"/>
                </a:lnTo>
                <a:lnTo>
                  <a:pt x="278111" y="41277"/>
                </a:lnTo>
                <a:close/>
              </a:path>
              <a:path w="658494" h="126365">
                <a:moveTo>
                  <a:pt x="307186" y="57637"/>
                </a:moveTo>
                <a:lnTo>
                  <a:pt x="298337" y="57637"/>
                </a:lnTo>
                <a:lnTo>
                  <a:pt x="300612" y="58141"/>
                </a:lnTo>
                <a:lnTo>
                  <a:pt x="302635" y="58645"/>
                </a:lnTo>
                <a:lnTo>
                  <a:pt x="304657" y="59398"/>
                </a:lnTo>
                <a:lnTo>
                  <a:pt x="306176" y="60154"/>
                </a:lnTo>
                <a:lnTo>
                  <a:pt x="307186" y="60910"/>
                </a:lnTo>
                <a:lnTo>
                  <a:pt x="307186" y="57637"/>
                </a:lnTo>
                <a:close/>
              </a:path>
              <a:path w="658494" h="126365">
                <a:moveTo>
                  <a:pt x="302635" y="40020"/>
                </a:moveTo>
                <a:lnTo>
                  <a:pt x="294546" y="40020"/>
                </a:lnTo>
                <a:lnTo>
                  <a:pt x="290248" y="41277"/>
                </a:lnTo>
                <a:lnTo>
                  <a:pt x="286707" y="43794"/>
                </a:lnTo>
                <a:lnTo>
                  <a:pt x="282915" y="46311"/>
                </a:lnTo>
                <a:lnTo>
                  <a:pt x="280387" y="49834"/>
                </a:lnTo>
                <a:lnTo>
                  <a:pt x="278617" y="54364"/>
                </a:lnTo>
                <a:lnTo>
                  <a:pt x="307186" y="54364"/>
                </a:lnTo>
                <a:lnTo>
                  <a:pt x="307186" y="41025"/>
                </a:lnTo>
                <a:lnTo>
                  <a:pt x="305163" y="40524"/>
                </a:lnTo>
                <a:lnTo>
                  <a:pt x="302635" y="40020"/>
                </a:lnTo>
                <a:close/>
              </a:path>
              <a:path w="658494" h="126365">
                <a:moveTo>
                  <a:pt x="352442" y="39264"/>
                </a:moveTo>
                <a:lnTo>
                  <a:pt x="314704" y="57908"/>
                </a:lnTo>
                <a:lnTo>
                  <a:pt x="308198" y="84063"/>
                </a:lnTo>
                <a:lnTo>
                  <a:pt x="308909" y="93361"/>
                </a:lnTo>
                <a:lnTo>
                  <a:pt x="333006" y="123517"/>
                </a:lnTo>
                <a:lnTo>
                  <a:pt x="350419" y="126349"/>
                </a:lnTo>
                <a:lnTo>
                  <a:pt x="359948" y="125633"/>
                </a:lnTo>
                <a:lnTo>
                  <a:pt x="368434" y="123454"/>
                </a:lnTo>
                <a:lnTo>
                  <a:pt x="375877" y="119765"/>
                </a:lnTo>
                <a:lnTo>
                  <a:pt x="382276" y="114519"/>
                </a:lnTo>
                <a:lnTo>
                  <a:pt x="385638" y="110241"/>
                </a:lnTo>
                <a:lnTo>
                  <a:pt x="344099" y="110241"/>
                </a:lnTo>
                <a:lnTo>
                  <a:pt x="338536" y="107975"/>
                </a:lnTo>
                <a:lnTo>
                  <a:pt x="334491" y="103445"/>
                </a:lnTo>
                <a:lnTo>
                  <a:pt x="330700" y="98663"/>
                </a:lnTo>
                <a:lnTo>
                  <a:pt x="328677" y="92119"/>
                </a:lnTo>
                <a:lnTo>
                  <a:pt x="328754" y="74244"/>
                </a:lnTo>
                <a:lnTo>
                  <a:pt x="330700" y="67706"/>
                </a:lnTo>
                <a:lnTo>
                  <a:pt x="334744" y="62924"/>
                </a:lnTo>
                <a:lnTo>
                  <a:pt x="338536" y="58141"/>
                </a:lnTo>
                <a:lnTo>
                  <a:pt x="344099" y="55876"/>
                </a:lnTo>
                <a:lnTo>
                  <a:pt x="386718" y="55876"/>
                </a:lnTo>
                <a:lnTo>
                  <a:pt x="383035" y="51094"/>
                </a:lnTo>
                <a:lnTo>
                  <a:pt x="376975" y="45953"/>
                </a:lnTo>
                <a:lnTo>
                  <a:pt x="369825" y="42252"/>
                </a:lnTo>
                <a:lnTo>
                  <a:pt x="361631" y="40015"/>
                </a:lnTo>
                <a:lnTo>
                  <a:pt x="352442" y="39264"/>
                </a:lnTo>
                <a:close/>
              </a:path>
              <a:path w="658494" h="126365">
                <a:moveTo>
                  <a:pt x="386718" y="55876"/>
                </a:moveTo>
                <a:lnTo>
                  <a:pt x="358511" y="55876"/>
                </a:lnTo>
                <a:lnTo>
                  <a:pt x="363819" y="58141"/>
                </a:lnTo>
                <a:lnTo>
                  <a:pt x="367613" y="62672"/>
                </a:lnTo>
                <a:lnTo>
                  <a:pt x="371658" y="67202"/>
                </a:lnTo>
                <a:lnTo>
                  <a:pt x="373427" y="73998"/>
                </a:lnTo>
                <a:lnTo>
                  <a:pt x="373361" y="92119"/>
                </a:lnTo>
                <a:lnTo>
                  <a:pt x="371658" y="98663"/>
                </a:lnTo>
                <a:lnTo>
                  <a:pt x="367866" y="103445"/>
                </a:lnTo>
                <a:lnTo>
                  <a:pt x="364072" y="107975"/>
                </a:lnTo>
                <a:lnTo>
                  <a:pt x="358764" y="110241"/>
                </a:lnTo>
                <a:lnTo>
                  <a:pt x="385638" y="110241"/>
                </a:lnTo>
                <a:lnTo>
                  <a:pt x="387411" y="107975"/>
                </a:lnTo>
                <a:lnTo>
                  <a:pt x="391030" y="100487"/>
                </a:lnTo>
                <a:lnTo>
                  <a:pt x="393196" y="91867"/>
                </a:lnTo>
                <a:lnTo>
                  <a:pt x="393906" y="82302"/>
                </a:lnTo>
                <a:lnTo>
                  <a:pt x="393239" y="72967"/>
                </a:lnTo>
                <a:lnTo>
                  <a:pt x="391220" y="64622"/>
                </a:lnTo>
                <a:lnTo>
                  <a:pt x="387827" y="57315"/>
                </a:lnTo>
                <a:lnTo>
                  <a:pt x="386718" y="55876"/>
                </a:lnTo>
                <a:close/>
              </a:path>
              <a:path w="658494" h="126365">
                <a:moveTo>
                  <a:pt x="403261" y="102689"/>
                </a:moveTo>
                <a:lnTo>
                  <a:pt x="403261" y="122071"/>
                </a:lnTo>
                <a:lnTo>
                  <a:pt x="406296" y="123328"/>
                </a:lnTo>
                <a:lnTo>
                  <a:pt x="409834" y="124336"/>
                </a:lnTo>
                <a:lnTo>
                  <a:pt x="414132" y="125089"/>
                </a:lnTo>
                <a:lnTo>
                  <a:pt x="418177" y="126097"/>
                </a:lnTo>
                <a:lnTo>
                  <a:pt x="421971" y="126349"/>
                </a:lnTo>
                <a:lnTo>
                  <a:pt x="425509" y="126349"/>
                </a:lnTo>
                <a:lnTo>
                  <a:pt x="432862" y="125920"/>
                </a:lnTo>
                <a:lnTo>
                  <a:pt x="457922" y="110745"/>
                </a:lnTo>
                <a:lnTo>
                  <a:pt x="422727" y="110745"/>
                </a:lnTo>
                <a:lnTo>
                  <a:pt x="418936" y="110241"/>
                </a:lnTo>
                <a:lnTo>
                  <a:pt x="410847" y="107219"/>
                </a:lnTo>
                <a:lnTo>
                  <a:pt x="406799" y="105206"/>
                </a:lnTo>
                <a:lnTo>
                  <a:pt x="403261" y="102689"/>
                </a:lnTo>
                <a:close/>
              </a:path>
              <a:path w="658494" h="126365">
                <a:moveTo>
                  <a:pt x="438405" y="39264"/>
                </a:moveTo>
                <a:lnTo>
                  <a:pt x="426015" y="39264"/>
                </a:lnTo>
                <a:lnTo>
                  <a:pt x="418177" y="41529"/>
                </a:lnTo>
                <a:lnTo>
                  <a:pt x="412363" y="46563"/>
                </a:lnTo>
                <a:lnTo>
                  <a:pt x="406296" y="51346"/>
                </a:lnTo>
                <a:lnTo>
                  <a:pt x="403388" y="57133"/>
                </a:lnTo>
                <a:lnTo>
                  <a:pt x="403261" y="70724"/>
                </a:lnTo>
                <a:lnTo>
                  <a:pt x="404777" y="75507"/>
                </a:lnTo>
                <a:lnTo>
                  <a:pt x="410847" y="83058"/>
                </a:lnTo>
                <a:lnTo>
                  <a:pt x="416154" y="86581"/>
                </a:lnTo>
                <a:lnTo>
                  <a:pt x="423234" y="89602"/>
                </a:lnTo>
                <a:lnTo>
                  <a:pt x="429554" y="91867"/>
                </a:lnTo>
                <a:lnTo>
                  <a:pt x="433601" y="94132"/>
                </a:lnTo>
                <a:lnTo>
                  <a:pt x="435877" y="95894"/>
                </a:lnTo>
                <a:lnTo>
                  <a:pt x="437899" y="97907"/>
                </a:lnTo>
                <a:lnTo>
                  <a:pt x="439162" y="100172"/>
                </a:lnTo>
                <a:lnTo>
                  <a:pt x="439162" y="105710"/>
                </a:lnTo>
                <a:lnTo>
                  <a:pt x="438152" y="107723"/>
                </a:lnTo>
                <a:lnTo>
                  <a:pt x="435877" y="108981"/>
                </a:lnTo>
                <a:lnTo>
                  <a:pt x="433854" y="110241"/>
                </a:lnTo>
                <a:lnTo>
                  <a:pt x="430566" y="110745"/>
                </a:lnTo>
                <a:lnTo>
                  <a:pt x="457922" y="110745"/>
                </a:lnTo>
                <a:lnTo>
                  <a:pt x="459135" y="108228"/>
                </a:lnTo>
                <a:lnTo>
                  <a:pt x="437899" y="75759"/>
                </a:lnTo>
                <a:lnTo>
                  <a:pt x="431579" y="73242"/>
                </a:lnTo>
                <a:lnTo>
                  <a:pt x="427785" y="71228"/>
                </a:lnTo>
                <a:lnTo>
                  <a:pt x="424246" y="68207"/>
                </a:lnTo>
                <a:lnTo>
                  <a:pt x="423234" y="65942"/>
                </a:lnTo>
                <a:lnTo>
                  <a:pt x="423234" y="60658"/>
                </a:lnTo>
                <a:lnTo>
                  <a:pt x="424246" y="58645"/>
                </a:lnTo>
                <a:lnTo>
                  <a:pt x="426269" y="57133"/>
                </a:lnTo>
                <a:lnTo>
                  <a:pt x="428544" y="55624"/>
                </a:lnTo>
                <a:lnTo>
                  <a:pt x="431326" y="54868"/>
                </a:lnTo>
                <a:lnTo>
                  <a:pt x="454584" y="54868"/>
                </a:lnTo>
                <a:lnTo>
                  <a:pt x="454584" y="42789"/>
                </a:lnTo>
                <a:lnTo>
                  <a:pt x="452058" y="41781"/>
                </a:lnTo>
                <a:lnTo>
                  <a:pt x="449023" y="40773"/>
                </a:lnTo>
                <a:lnTo>
                  <a:pt x="445482" y="40272"/>
                </a:lnTo>
                <a:lnTo>
                  <a:pt x="441691" y="39516"/>
                </a:lnTo>
                <a:lnTo>
                  <a:pt x="438405" y="39264"/>
                </a:lnTo>
                <a:close/>
              </a:path>
              <a:path w="658494" h="126365">
                <a:moveTo>
                  <a:pt x="454584" y="54868"/>
                </a:moveTo>
                <a:lnTo>
                  <a:pt x="438405" y="54868"/>
                </a:lnTo>
                <a:lnTo>
                  <a:pt x="441944" y="55624"/>
                </a:lnTo>
                <a:lnTo>
                  <a:pt x="445482" y="56881"/>
                </a:lnTo>
                <a:lnTo>
                  <a:pt x="448770" y="58141"/>
                </a:lnTo>
                <a:lnTo>
                  <a:pt x="451805" y="59650"/>
                </a:lnTo>
                <a:lnTo>
                  <a:pt x="454584" y="61160"/>
                </a:lnTo>
                <a:lnTo>
                  <a:pt x="454584" y="54868"/>
                </a:lnTo>
                <a:close/>
              </a:path>
              <a:path w="658494" h="126365">
                <a:moveTo>
                  <a:pt x="511723" y="39264"/>
                </a:moveTo>
                <a:lnTo>
                  <a:pt x="474093" y="57908"/>
                </a:lnTo>
                <a:lnTo>
                  <a:pt x="467480" y="84064"/>
                </a:lnTo>
                <a:lnTo>
                  <a:pt x="468191" y="93361"/>
                </a:lnTo>
                <a:lnTo>
                  <a:pt x="492288" y="123517"/>
                </a:lnTo>
                <a:lnTo>
                  <a:pt x="509701" y="126349"/>
                </a:lnTo>
                <a:lnTo>
                  <a:pt x="519230" y="125633"/>
                </a:lnTo>
                <a:lnTo>
                  <a:pt x="527715" y="123454"/>
                </a:lnTo>
                <a:lnTo>
                  <a:pt x="535158" y="119765"/>
                </a:lnTo>
                <a:lnTo>
                  <a:pt x="541557" y="114519"/>
                </a:lnTo>
                <a:lnTo>
                  <a:pt x="544919" y="110241"/>
                </a:lnTo>
                <a:lnTo>
                  <a:pt x="503634" y="110241"/>
                </a:lnTo>
                <a:lnTo>
                  <a:pt x="497817" y="107976"/>
                </a:lnTo>
                <a:lnTo>
                  <a:pt x="494026" y="103445"/>
                </a:lnTo>
                <a:lnTo>
                  <a:pt x="489981" y="98663"/>
                </a:lnTo>
                <a:lnTo>
                  <a:pt x="487959" y="92119"/>
                </a:lnTo>
                <a:lnTo>
                  <a:pt x="488036" y="74244"/>
                </a:lnTo>
                <a:lnTo>
                  <a:pt x="489981" y="67706"/>
                </a:lnTo>
                <a:lnTo>
                  <a:pt x="494026" y="62924"/>
                </a:lnTo>
                <a:lnTo>
                  <a:pt x="497817" y="58141"/>
                </a:lnTo>
                <a:lnTo>
                  <a:pt x="503634" y="55876"/>
                </a:lnTo>
                <a:lnTo>
                  <a:pt x="546000" y="55876"/>
                </a:lnTo>
                <a:lnTo>
                  <a:pt x="542317" y="51094"/>
                </a:lnTo>
                <a:lnTo>
                  <a:pt x="536292" y="45953"/>
                </a:lnTo>
                <a:lnTo>
                  <a:pt x="529201" y="42252"/>
                </a:lnTo>
                <a:lnTo>
                  <a:pt x="521020" y="40015"/>
                </a:lnTo>
                <a:lnTo>
                  <a:pt x="511723" y="39264"/>
                </a:lnTo>
                <a:close/>
              </a:path>
              <a:path w="658494" h="126365">
                <a:moveTo>
                  <a:pt x="546000" y="55876"/>
                </a:moveTo>
                <a:lnTo>
                  <a:pt x="517793" y="55876"/>
                </a:lnTo>
                <a:lnTo>
                  <a:pt x="523101" y="58141"/>
                </a:lnTo>
                <a:lnTo>
                  <a:pt x="527148" y="62672"/>
                </a:lnTo>
                <a:lnTo>
                  <a:pt x="530939" y="67202"/>
                </a:lnTo>
                <a:lnTo>
                  <a:pt x="532709" y="73998"/>
                </a:lnTo>
                <a:lnTo>
                  <a:pt x="532643" y="92119"/>
                </a:lnTo>
                <a:lnTo>
                  <a:pt x="530939" y="98663"/>
                </a:lnTo>
                <a:lnTo>
                  <a:pt x="527148" y="103445"/>
                </a:lnTo>
                <a:lnTo>
                  <a:pt x="523607" y="107976"/>
                </a:lnTo>
                <a:lnTo>
                  <a:pt x="518046" y="110241"/>
                </a:lnTo>
                <a:lnTo>
                  <a:pt x="544919" y="110241"/>
                </a:lnTo>
                <a:lnTo>
                  <a:pt x="546693" y="107976"/>
                </a:lnTo>
                <a:lnTo>
                  <a:pt x="550312" y="100487"/>
                </a:lnTo>
                <a:lnTo>
                  <a:pt x="552478" y="91867"/>
                </a:lnTo>
                <a:lnTo>
                  <a:pt x="553188" y="82302"/>
                </a:lnTo>
                <a:lnTo>
                  <a:pt x="552520" y="72967"/>
                </a:lnTo>
                <a:lnTo>
                  <a:pt x="550502" y="64622"/>
                </a:lnTo>
                <a:lnTo>
                  <a:pt x="547109" y="57316"/>
                </a:lnTo>
                <a:lnTo>
                  <a:pt x="546000" y="55876"/>
                </a:lnTo>
                <a:close/>
              </a:path>
              <a:path w="658494" h="126365">
                <a:moveTo>
                  <a:pt x="638392" y="57385"/>
                </a:moveTo>
                <a:lnTo>
                  <a:pt x="618416" y="57385"/>
                </a:lnTo>
                <a:lnTo>
                  <a:pt x="618504" y="109233"/>
                </a:lnTo>
                <a:lnTo>
                  <a:pt x="620692" y="115524"/>
                </a:lnTo>
                <a:lnTo>
                  <a:pt x="624739" y="119806"/>
                </a:lnTo>
                <a:lnTo>
                  <a:pt x="628784" y="124336"/>
                </a:lnTo>
                <a:lnTo>
                  <a:pt x="635104" y="126349"/>
                </a:lnTo>
                <a:lnTo>
                  <a:pt x="646228" y="126349"/>
                </a:lnTo>
                <a:lnTo>
                  <a:pt x="649010" y="126097"/>
                </a:lnTo>
                <a:lnTo>
                  <a:pt x="652045" y="125593"/>
                </a:lnTo>
                <a:lnTo>
                  <a:pt x="654824" y="125089"/>
                </a:lnTo>
                <a:lnTo>
                  <a:pt x="656849" y="124336"/>
                </a:lnTo>
                <a:lnTo>
                  <a:pt x="658112" y="123580"/>
                </a:lnTo>
                <a:lnTo>
                  <a:pt x="658112" y="110241"/>
                </a:lnTo>
                <a:lnTo>
                  <a:pt x="645975" y="110241"/>
                </a:lnTo>
                <a:lnTo>
                  <a:pt x="642943" y="109233"/>
                </a:lnTo>
                <a:lnTo>
                  <a:pt x="641171" y="106968"/>
                </a:lnTo>
                <a:lnTo>
                  <a:pt x="639149" y="104954"/>
                </a:lnTo>
                <a:lnTo>
                  <a:pt x="638392" y="101432"/>
                </a:lnTo>
                <a:lnTo>
                  <a:pt x="638392" y="57385"/>
                </a:lnTo>
                <a:close/>
              </a:path>
              <a:path w="658494" h="126365">
                <a:moveTo>
                  <a:pt x="589342" y="57385"/>
                </a:moveTo>
                <a:lnTo>
                  <a:pt x="569369" y="57385"/>
                </a:lnTo>
                <a:lnTo>
                  <a:pt x="569369" y="124336"/>
                </a:lnTo>
                <a:lnTo>
                  <a:pt x="589342" y="124336"/>
                </a:lnTo>
                <a:lnTo>
                  <a:pt x="589342" y="57385"/>
                </a:lnTo>
                <a:close/>
              </a:path>
              <a:path w="658494" h="126365">
                <a:moveTo>
                  <a:pt x="658112" y="107472"/>
                </a:moveTo>
                <a:lnTo>
                  <a:pt x="651032" y="110241"/>
                </a:lnTo>
                <a:lnTo>
                  <a:pt x="658112" y="110241"/>
                </a:lnTo>
                <a:lnTo>
                  <a:pt x="658112" y="107472"/>
                </a:lnTo>
                <a:close/>
              </a:path>
              <a:path w="658494" h="126365">
                <a:moveTo>
                  <a:pt x="658112" y="41277"/>
                </a:moveTo>
                <a:lnTo>
                  <a:pt x="555463" y="41277"/>
                </a:lnTo>
                <a:lnTo>
                  <a:pt x="555463" y="57385"/>
                </a:lnTo>
                <a:lnTo>
                  <a:pt x="658112" y="57385"/>
                </a:lnTo>
                <a:lnTo>
                  <a:pt x="658112" y="41277"/>
                </a:lnTo>
                <a:close/>
              </a:path>
              <a:path w="658494" h="126365">
                <a:moveTo>
                  <a:pt x="604513" y="0"/>
                </a:moveTo>
                <a:lnTo>
                  <a:pt x="590861" y="0"/>
                </a:lnTo>
                <a:lnTo>
                  <a:pt x="583528" y="2769"/>
                </a:lnTo>
                <a:lnTo>
                  <a:pt x="577965" y="8307"/>
                </a:lnTo>
                <a:lnTo>
                  <a:pt x="572151" y="13843"/>
                </a:lnTo>
                <a:lnTo>
                  <a:pt x="569369" y="20890"/>
                </a:lnTo>
                <a:lnTo>
                  <a:pt x="569369" y="41277"/>
                </a:lnTo>
                <a:lnTo>
                  <a:pt x="589342" y="41277"/>
                </a:lnTo>
                <a:lnTo>
                  <a:pt x="589342" y="26177"/>
                </a:lnTo>
                <a:lnTo>
                  <a:pt x="590354" y="22402"/>
                </a:lnTo>
                <a:lnTo>
                  <a:pt x="594905" y="17368"/>
                </a:lnTo>
                <a:lnTo>
                  <a:pt x="597937" y="16108"/>
                </a:lnTo>
                <a:lnTo>
                  <a:pt x="611087" y="16108"/>
                </a:lnTo>
                <a:lnTo>
                  <a:pt x="611087" y="1260"/>
                </a:lnTo>
                <a:lnTo>
                  <a:pt x="609821" y="756"/>
                </a:lnTo>
                <a:lnTo>
                  <a:pt x="604513" y="0"/>
                </a:lnTo>
                <a:close/>
              </a:path>
              <a:path w="658494" h="126365">
                <a:moveTo>
                  <a:pt x="638392" y="16612"/>
                </a:moveTo>
                <a:lnTo>
                  <a:pt x="618416" y="22651"/>
                </a:lnTo>
                <a:lnTo>
                  <a:pt x="618416" y="41277"/>
                </a:lnTo>
                <a:lnTo>
                  <a:pt x="638392" y="41277"/>
                </a:lnTo>
                <a:lnTo>
                  <a:pt x="638392" y="16612"/>
                </a:lnTo>
                <a:close/>
              </a:path>
              <a:path w="658494" h="126365">
                <a:moveTo>
                  <a:pt x="611087" y="16108"/>
                </a:moveTo>
                <a:lnTo>
                  <a:pt x="604260" y="16108"/>
                </a:lnTo>
                <a:lnTo>
                  <a:pt x="606029" y="16360"/>
                </a:lnTo>
                <a:lnTo>
                  <a:pt x="607799" y="16864"/>
                </a:lnTo>
                <a:lnTo>
                  <a:pt x="609315" y="17368"/>
                </a:lnTo>
                <a:lnTo>
                  <a:pt x="610580" y="17872"/>
                </a:lnTo>
                <a:lnTo>
                  <a:pt x="611087" y="18373"/>
                </a:lnTo>
                <a:lnTo>
                  <a:pt x="611087" y="16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0436" y="483106"/>
            <a:ext cx="194169" cy="193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3047" y="3317188"/>
            <a:ext cx="9235440" cy="141605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sz="48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Manage </a:t>
            </a:r>
            <a:r>
              <a:rPr sz="48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role-based </a:t>
            </a:r>
            <a:r>
              <a:rPr sz="48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access</a:t>
            </a:r>
            <a:r>
              <a:rPr sz="4800" b="1" spc="-29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48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control  </a:t>
            </a:r>
            <a:r>
              <a:rPr sz="48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(RBAC)</a:t>
            </a:r>
            <a:endParaRPr sz="4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4149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Role-Based </a:t>
            </a: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Access</a:t>
            </a:r>
            <a:r>
              <a:rPr sz="2800" b="1" spc="-21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Control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98666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6575" indent="-523875">
              <a:lnSpc>
                <a:spcPct val="100000"/>
              </a:lnSpc>
              <a:spcBef>
                <a:spcPts val="100"/>
              </a:spcBef>
              <a:buSzPct val="89583"/>
              <a:buAutoNum type="arabicPeriod"/>
              <a:tabLst>
                <a:tab pos="536575" algn="l"/>
                <a:tab pos="537210" algn="l"/>
              </a:tabLst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Select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role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(the</a:t>
            </a:r>
            <a:r>
              <a:rPr sz="2400" b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definition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of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what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actions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are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allowed</a:t>
            </a:r>
            <a:r>
              <a:rPr sz="2400" b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and/or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denied)</a:t>
            </a:r>
            <a:endParaRPr sz="2400">
              <a:latin typeface="Segoe UI Semibold"/>
              <a:cs typeface="Segoe UI Semibold"/>
            </a:endParaRPr>
          </a:p>
          <a:p>
            <a:pPr marL="536575" indent="-523875">
              <a:lnSpc>
                <a:spcPct val="100000"/>
              </a:lnSpc>
              <a:buSzPct val="89583"/>
              <a:buAutoNum type="arabicPeriod"/>
              <a:tabLst>
                <a:tab pos="536575" algn="l"/>
                <a:tab pos="537210" algn="l"/>
              </a:tabLst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Associating</a:t>
            </a:r>
            <a:r>
              <a:rPr sz="2400" b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role</a:t>
            </a:r>
            <a:r>
              <a:rPr sz="2400" b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with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security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principal</a:t>
            </a:r>
            <a:r>
              <a:rPr sz="2400" b="1" spc="-13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(user,</a:t>
            </a:r>
            <a:r>
              <a:rPr sz="2400" b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group,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or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service)</a:t>
            </a:r>
            <a:endParaRPr sz="2400">
              <a:latin typeface="Segoe UI Semibold"/>
              <a:cs typeface="Segoe UI Semibold"/>
            </a:endParaRPr>
          </a:p>
          <a:p>
            <a:pPr marL="536575" indent="-523875">
              <a:lnSpc>
                <a:spcPct val="100000"/>
              </a:lnSpc>
              <a:buSzPct val="89583"/>
              <a:buAutoNum type="arabicPeriod"/>
              <a:tabLst>
                <a:tab pos="536575" algn="l"/>
                <a:tab pos="537210" algn="l"/>
              </a:tabLst>
            </a:pP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Scope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subscription,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resource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group,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or</a:t>
            </a:r>
            <a:r>
              <a:rPr sz="2400" b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specific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resource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0988" y="3497579"/>
            <a:ext cx="6966204" cy="2654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4149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Role-Based </a:t>
            </a: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Access</a:t>
            </a:r>
            <a:r>
              <a:rPr sz="2800" b="1" spc="-21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Control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6007735" cy="3257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Facilitates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granular access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</a:t>
            </a:r>
            <a:r>
              <a:rPr sz="2400" b="1" spc="-3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resources: 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Consists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15" dirty="0">
                <a:solidFill>
                  <a:srgbClr val="3B3B41"/>
                </a:solidFill>
                <a:latin typeface="Segoe UI Semibold"/>
                <a:cs typeface="Segoe UI Semibold"/>
              </a:rPr>
              <a:t>of: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-15" dirty="0">
                <a:solidFill>
                  <a:srgbClr val="3B3B41"/>
                </a:solidFill>
                <a:latin typeface="Segoe UI"/>
                <a:cs typeface="Segoe UI"/>
              </a:rPr>
              <a:t>Role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definition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15" dirty="0">
                <a:solidFill>
                  <a:srgbClr val="3B3B41"/>
                </a:solidFill>
                <a:latin typeface="Segoe UI"/>
                <a:cs typeface="Segoe UI"/>
              </a:rPr>
              <a:t>Role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assignment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400"/>
              </a:lnSpc>
              <a:spcBef>
                <a:spcPts val="5"/>
              </a:spcBef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Scope </a:t>
            </a:r>
            <a:r>
              <a:rPr sz="2000" b="1" spc="-25" dirty="0">
                <a:solidFill>
                  <a:srgbClr val="3B3B41"/>
                </a:solidFill>
                <a:latin typeface="Segoe UI"/>
                <a:cs typeface="Segoe UI"/>
              </a:rPr>
              <a:t>of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 assignment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880"/>
              </a:lnSpc>
            </a:pP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Can </a:t>
            </a:r>
            <a:r>
              <a:rPr sz="2400" b="1" spc="-25" dirty="0">
                <a:solidFill>
                  <a:srgbClr val="3B3B41"/>
                </a:solidFill>
                <a:latin typeface="Segoe UI Semibold"/>
                <a:cs typeface="Segoe UI Semibold"/>
              </a:rPr>
              <a:t>be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managed </a:t>
            </a:r>
            <a:r>
              <a:rPr sz="2400" b="1" spc="-25" dirty="0">
                <a:solidFill>
                  <a:srgbClr val="3B3B41"/>
                </a:solidFill>
                <a:latin typeface="Segoe UI Semibold"/>
                <a:cs typeface="Segoe UI Semibold"/>
              </a:rPr>
              <a:t>by</a:t>
            </a:r>
            <a:r>
              <a:rPr sz="2400" b="1" spc="-3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using:</a:t>
            </a:r>
            <a:endParaRPr sz="2400">
              <a:latin typeface="Segoe UI Semibold"/>
              <a:cs typeface="Segoe UI Semibold"/>
            </a:endParaRPr>
          </a:p>
          <a:p>
            <a:pPr marL="12700" marR="3902075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Azure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portal 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Azure PowerShell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Azure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CLI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ARM</a:t>
            </a:r>
            <a:r>
              <a:rPr sz="2000" b="1" spc="-2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templates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53684" y="2292095"/>
            <a:ext cx="6425184" cy="2170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85003" y="4526279"/>
            <a:ext cx="7107935" cy="2164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0840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Built-in</a:t>
            </a:r>
            <a:r>
              <a:rPr sz="2800" b="1" spc="-155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60" dirty="0">
                <a:solidFill>
                  <a:srgbClr val="0071C5"/>
                </a:solidFill>
                <a:latin typeface="Segoe UI Semibold"/>
                <a:cs typeface="Segoe UI Semibold"/>
              </a:rPr>
              <a:t>Roles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0527665" cy="3166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7515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role</a:t>
            </a:r>
            <a:r>
              <a:rPr sz="2400" b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represents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set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of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permissions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25" dirty="0">
                <a:solidFill>
                  <a:srgbClr val="3B3B41"/>
                </a:solidFill>
                <a:latin typeface="Segoe UI Semibold"/>
                <a:cs typeface="Segoe UI Semibold"/>
              </a:rPr>
              <a:t>carry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out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specific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actions  Azure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AD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provides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many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built-in</a:t>
            </a:r>
            <a:r>
              <a:rPr sz="2400" b="1" spc="-36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roles: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Built-in,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not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resource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specific,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 including: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10" dirty="0">
                <a:solidFill>
                  <a:srgbClr val="0078D2"/>
                </a:solidFill>
                <a:latin typeface="Segoe UI Semibold"/>
                <a:cs typeface="Segoe UI Semibold"/>
              </a:rPr>
              <a:t>Owner: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full access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all resources including the right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to delegate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access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to</a:t>
            </a:r>
            <a:r>
              <a:rPr sz="1800" b="1" spc="14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others.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Contributor: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creating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managing all resources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but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without the ability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delegate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access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others. 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Reader: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viewing all resources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(except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for</a:t>
            </a:r>
            <a:r>
              <a:rPr sz="1800" b="1" spc="5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secrets).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39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Built-in,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resource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specific (e.g.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Virtual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Machine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Contributor)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880"/>
              </a:lnSpc>
            </a:pP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role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described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25" dirty="0">
                <a:solidFill>
                  <a:srgbClr val="3B3B41"/>
                </a:solidFill>
                <a:latin typeface="Segoe UI Semibold"/>
                <a:cs typeface="Segoe UI Semibold"/>
              </a:rPr>
              <a:t>by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JSON-formatted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role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definition: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Name,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Id,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Actions, Not Actions,</a:t>
            </a:r>
            <a:r>
              <a:rPr sz="2000" b="1" spc="-3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AssignableScopes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Can be retrieved by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Get-AzureRmRoleDefinition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73203" y="5020055"/>
            <a:ext cx="5162635" cy="1735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489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60" dirty="0">
                <a:solidFill>
                  <a:srgbClr val="0071C5"/>
                </a:solidFill>
                <a:latin typeface="Segoe UI Semibold"/>
                <a:cs typeface="Segoe UI Semibold"/>
              </a:rPr>
              <a:t>Role</a:t>
            </a:r>
            <a:r>
              <a:rPr sz="2800" b="1" spc="-16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Definitions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9935210" cy="1977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Actions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and</a:t>
            </a:r>
            <a:r>
              <a:rPr sz="2400" b="1" spc="-16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NotActions: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ts val="2400"/>
              </a:lnSpc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Include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or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exclude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actions associated with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</a:t>
            </a:r>
            <a:r>
              <a:rPr sz="2000" b="1" spc="-6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role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880"/>
              </a:lnSpc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AssignableScopes: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/subscriptions/[subscription</a:t>
            </a:r>
            <a:r>
              <a:rPr sz="2000" b="1" spc="-4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id]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/subscriptions/[subscription id]/resourceGroups/[resource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group</a:t>
            </a:r>
            <a:r>
              <a:rPr sz="2000" b="1" spc="2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name]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/subscriptions/[subscription id]/resourceGroups/[resource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group</a:t>
            </a:r>
            <a:r>
              <a:rPr sz="2000" b="1" spc="8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name]/[resource]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6115" y="4337604"/>
            <a:ext cx="8661783" cy="2434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3983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Azure </a:t>
            </a:r>
            <a:r>
              <a:rPr sz="2800" b="1" spc="-60" dirty="0">
                <a:solidFill>
                  <a:srgbClr val="0071C5"/>
                </a:solidFill>
                <a:latin typeface="Segoe UI Semibold"/>
                <a:cs typeface="Segoe UI Semibold"/>
              </a:rPr>
              <a:t>PowerShell </a:t>
            </a:r>
            <a:r>
              <a:rPr sz="2800" b="1" spc="-35" dirty="0">
                <a:solidFill>
                  <a:srgbClr val="0071C5"/>
                </a:solidFill>
                <a:latin typeface="Segoe UI Semibold"/>
                <a:cs typeface="Segoe UI Semibold"/>
              </a:rPr>
              <a:t>and</a:t>
            </a:r>
            <a:r>
              <a:rPr sz="2800" b="1" spc="-215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35" dirty="0">
                <a:solidFill>
                  <a:srgbClr val="0071C5"/>
                </a:solidFill>
                <a:latin typeface="Segoe UI Semibold"/>
                <a:cs typeface="Segoe UI Semibold"/>
              </a:rPr>
              <a:t>CLI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8101330" cy="319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solidFill>
                  <a:srgbClr val="3B3B41"/>
                </a:solidFill>
                <a:latin typeface="Segoe UI Semibold"/>
                <a:cs typeface="Segoe UI Semibold"/>
              </a:rPr>
              <a:t>To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automate role management,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you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can</a:t>
            </a:r>
            <a:r>
              <a:rPr sz="2400" b="1" spc="-3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use: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Azure</a:t>
            </a:r>
            <a:r>
              <a:rPr sz="2000" b="1" spc="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PowerShell: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New-AzureRmRoleDefinition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-InputFile</a:t>
            </a:r>
            <a:r>
              <a:rPr sz="1800" b="1" spc="7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.\sysops.json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New-AzureRmRoleAssignment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-RoleDefinitionName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$roleName</a:t>
            </a:r>
            <a:r>
              <a:rPr sz="1800" b="1" spc="9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`</a:t>
            </a:r>
            <a:endParaRPr sz="1800">
              <a:latin typeface="Segoe UI Semibold"/>
              <a:cs typeface="Segoe UI Semibold"/>
            </a:endParaRPr>
          </a:p>
          <a:p>
            <a:pPr marL="3441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-SignInName $assigneeName</a:t>
            </a:r>
            <a:r>
              <a:rPr sz="1800" b="1" spc="3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`</a:t>
            </a:r>
            <a:endParaRPr sz="1800">
              <a:latin typeface="Segoe UI Semibold"/>
              <a:cs typeface="Segoe UI Semibold"/>
            </a:endParaRPr>
          </a:p>
          <a:p>
            <a:pPr marL="3441700">
              <a:lnSpc>
                <a:spcPts val="2155"/>
              </a:lnSpc>
            </a:pP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-ResourceGroupName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 $resourceGroupName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395"/>
              </a:lnSpc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Azure</a:t>
            </a:r>
            <a:r>
              <a:rPr sz="2000" b="1" spc="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CLI: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az role definition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create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--role-definition</a:t>
            </a:r>
            <a:r>
              <a:rPr sz="1800" b="1" spc="8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“./sysops.json”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az role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assignment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create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--role $roleName</a:t>
            </a:r>
            <a:r>
              <a:rPr sz="1800" b="1" spc="4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\</a:t>
            </a:r>
            <a:endParaRPr sz="1800">
              <a:latin typeface="Segoe UI Semibold"/>
              <a:cs typeface="Segoe UI Semibold"/>
            </a:endParaRPr>
          </a:p>
          <a:p>
            <a:pPr marL="2806065">
              <a:lnSpc>
                <a:spcPct val="100000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--assignee $assigneeName</a:t>
            </a:r>
            <a:r>
              <a:rPr sz="1800" b="1" spc="4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\</a:t>
            </a:r>
            <a:endParaRPr sz="1800">
              <a:latin typeface="Segoe UI Semibold"/>
              <a:cs typeface="Segoe UI Semibold"/>
            </a:endParaRPr>
          </a:p>
          <a:p>
            <a:pPr marL="2806065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--resource-group</a:t>
            </a:r>
            <a:r>
              <a:rPr sz="1800" b="1" spc="-4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$resourceGroupName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5309"/>
            <a:ext cx="3707739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4672329"/>
            <a:ext cx="47142" cy="47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5901" y="4545329"/>
            <a:ext cx="9302889" cy="353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255" y="5193538"/>
            <a:ext cx="47142" cy="471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5901" y="5066538"/>
            <a:ext cx="6403098" cy="3535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255" y="5716269"/>
            <a:ext cx="47142" cy="471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5901" y="5589269"/>
            <a:ext cx="10480941" cy="3536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6353" y="6021704"/>
            <a:ext cx="7584033" cy="3570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3007360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10" dirty="0">
                <a:solidFill>
                  <a:srgbClr val="0071C5"/>
                </a:solidFill>
              </a:rPr>
              <a:t>Built-in</a:t>
            </a:r>
            <a:r>
              <a:rPr sz="4450" spc="-80" dirty="0">
                <a:solidFill>
                  <a:srgbClr val="0071C5"/>
                </a:solidFill>
              </a:rPr>
              <a:t> </a:t>
            </a:r>
            <a:r>
              <a:rPr sz="4450" spc="-5" dirty="0">
                <a:solidFill>
                  <a:srgbClr val="0071C5"/>
                </a:solidFill>
              </a:rPr>
              <a:t>Roles</a:t>
            </a:r>
            <a:endParaRPr sz="4450"/>
          </a:p>
        </p:txBody>
      </p:sp>
      <p:sp>
        <p:nvSpPr>
          <p:cNvPr id="3" name="object 3"/>
          <p:cNvSpPr txBox="1"/>
          <p:nvPr/>
        </p:nvSpPr>
        <p:spPr>
          <a:xfrm>
            <a:off x="608482" y="1358544"/>
            <a:ext cx="6783070" cy="36703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6379" algn="l"/>
              </a:tabLst>
            </a:pPr>
            <a:r>
              <a:rPr sz="2850" spc="-10" dirty="0">
                <a:latin typeface="Calibri"/>
                <a:cs typeface="Calibri"/>
              </a:rPr>
              <a:t>Azure </a:t>
            </a:r>
            <a:r>
              <a:rPr sz="2850" dirty="0">
                <a:latin typeface="Calibri"/>
                <a:cs typeface="Calibri"/>
              </a:rPr>
              <a:t>AD </a:t>
            </a:r>
            <a:r>
              <a:rPr sz="2850" spc="-5" dirty="0">
                <a:latin typeface="Calibri"/>
                <a:cs typeface="Calibri"/>
              </a:rPr>
              <a:t>has </a:t>
            </a:r>
            <a:r>
              <a:rPr sz="2850" spc="-10" dirty="0">
                <a:latin typeface="Calibri"/>
                <a:cs typeface="Calibri"/>
              </a:rPr>
              <a:t>many</a:t>
            </a:r>
            <a:r>
              <a:rPr sz="2850" spc="-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85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built-in</a:t>
            </a:r>
            <a:r>
              <a:rPr sz="285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roles</a:t>
            </a:r>
            <a:endParaRPr sz="2850">
              <a:latin typeface="Calibri"/>
              <a:cs typeface="Calibri"/>
            </a:endParaRPr>
          </a:p>
          <a:p>
            <a:pPr marL="245745" marR="682625" indent="-233045">
              <a:lnSpc>
                <a:spcPct val="90200"/>
              </a:lnSpc>
              <a:spcBef>
                <a:spcPts val="1005"/>
              </a:spcBef>
              <a:buFont typeface="Arial"/>
              <a:buChar char="•"/>
              <a:tabLst>
                <a:tab pos="246379" algn="l"/>
              </a:tabLst>
            </a:pPr>
            <a:r>
              <a:rPr sz="2850" spc="-5" dirty="0">
                <a:latin typeface="Calibri"/>
                <a:cs typeface="Calibri"/>
              </a:rPr>
              <a:t>Owner has </a:t>
            </a:r>
            <a:r>
              <a:rPr sz="2850" dirty="0">
                <a:latin typeface="Calibri"/>
                <a:cs typeface="Calibri"/>
              </a:rPr>
              <a:t>full access </a:t>
            </a:r>
            <a:r>
              <a:rPr sz="2850" spc="-5" dirty="0">
                <a:latin typeface="Calibri"/>
                <a:cs typeface="Calibri"/>
              </a:rPr>
              <a:t>to </a:t>
            </a:r>
            <a:r>
              <a:rPr sz="2850" dirty="0">
                <a:latin typeface="Calibri"/>
                <a:cs typeface="Calibri"/>
              </a:rPr>
              <a:t>all </a:t>
            </a:r>
            <a:r>
              <a:rPr sz="2850" spc="-5" dirty="0">
                <a:latin typeface="Calibri"/>
                <a:cs typeface="Calibri"/>
              </a:rPr>
              <a:t>resources  </a:t>
            </a:r>
            <a:r>
              <a:rPr sz="2850" dirty="0">
                <a:latin typeface="Calibri"/>
                <a:cs typeface="Calibri"/>
              </a:rPr>
              <a:t>including the </a:t>
            </a:r>
            <a:r>
              <a:rPr sz="2850" spc="-5" dirty="0">
                <a:latin typeface="Calibri"/>
                <a:cs typeface="Calibri"/>
              </a:rPr>
              <a:t>right </a:t>
            </a:r>
            <a:r>
              <a:rPr sz="2850" spc="-10" dirty="0">
                <a:latin typeface="Calibri"/>
                <a:cs typeface="Calibri"/>
              </a:rPr>
              <a:t>to </a:t>
            </a:r>
            <a:r>
              <a:rPr sz="2850" spc="-15" dirty="0">
                <a:latin typeface="Calibri"/>
                <a:cs typeface="Calibri"/>
              </a:rPr>
              <a:t>delegate </a:t>
            </a:r>
            <a:r>
              <a:rPr sz="2850" dirty="0">
                <a:latin typeface="Calibri"/>
                <a:cs typeface="Calibri"/>
              </a:rPr>
              <a:t>access </a:t>
            </a:r>
            <a:r>
              <a:rPr sz="2850" spc="-10" dirty="0">
                <a:latin typeface="Calibri"/>
                <a:cs typeface="Calibri"/>
              </a:rPr>
              <a:t>to  others.</a:t>
            </a:r>
            <a:endParaRPr sz="2850">
              <a:latin typeface="Calibri"/>
              <a:cs typeface="Calibri"/>
            </a:endParaRPr>
          </a:p>
          <a:p>
            <a:pPr marL="245745" marR="5080" indent="-233045">
              <a:lnSpc>
                <a:spcPts val="3080"/>
              </a:lnSpc>
              <a:spcBef>
                <a:spcPts val="1045"/>
              </a:spcBef>
              <a:buFont typeface="Arial"/>
              <a:buChar char="•"/>
              <a:tabLst>
                <a:tab pos="246379" algn="l"/>
              </a:tabLst>
            </a:pPr>
            <a:r>
              <a:rPr sz="2850" spc="-5" dirty="0">
                <a:latin typeface="Calibri"/>
                <a:cs typeface="Calibri"/>
              </a:rPr>
              <a:t>Contributor can </a:t>
            </a:r>
            <a:r>
              <a:rPr sz="2850" spc="-15" dirty="0">
                <a:latin typeface="Calibri"/>
                <a:cs typeface="Calibri"/>
              </a:rPr>
              <a:t>create </a:t>
            </a:r>
            <a:r>
              <a:rPr sz="2850" dirty="0">
                <a:latin typeface="Calibri"/>
                <a:cs typeface="Calibri"/>
              </a:rPr>
              <a:t>and </a:t>
            </a:r>
            <a:r>
              <a:rPr sz="2850" spc="-5" dirty="0">
                <a:latin typeface="Calibri"/>
                <a:cs typeface="Calibri"/>
              </a:rPr>
              <a:t>manage </a:t>
            </a:r>
            <a:r>
              <a:rPr sz="2850" dirty="0">
                <a:latin typeface="Calibri"/>
                <a:cs typeface="Calibri"/>
              </a:rPr>
              <a:t>all types  of </a:t>
            </a:r>
            <a:r>
              <a:rPr sz="2850" spc="-10" dirty="0">
                <a:latin typeface="Calibri"/>
                <a:cs typeface="Calibri"/>
              </a:rPr>
              <a:t>Azure resources </a:t>
            </a:r>
            <a:r>
              <a:rPr sz="2850" spc="-5" dirty="0">
                <a:latin typeface="Calibri"/>
                <a:cs typeface="Calibri"/>
              </a:rPr>
              <a:t>but can’t </a:t>
            </a:r>
            <a:r>
              <a:rPr sz="2850" spc="-20" dirty="0">
                <a:latin typeface="Calibri"/>
                <a:cs typeface="Calibri"/>
              </a:rPr>
              <a:t>grant </a:t>
            </a:r>
            <a:r>
              <a:rPr sz="2850" dirty="0">
                <a:latin typeface="Calibri"/>
                <a:cs typeface="Calibri"/>
              </a:rPr>
              <a:t>access </a:t>
            </a:r>
            <a:r>
              <a:rPr sz="2850" spc="-10" dirty="0">
                <a:latin typeface="Calibri"/>
                <a:cs typeface="Calibri"/>
              </a:rPr>
              <a:t>to  others</a:t>
            </a:r>
            <a:endParaRPr sz="285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6379" algn="l"/>
              </a:tabLst>
            </a:pPr>
            <a:r>
              <a:rPr sz="2850" spc="-10" dirty="0">
                <a:latin typeface="Calibri"/>
                <a:cs typeface="Calibri"/>
              </a:rPr>
              <a:t>Reader </a:t>
            </a:r>
            <a:r>
              <a:rPr sz="2850" spc="-5" dirty="0">
                <a:latin typeface="Calibri"/>
                <a:cs typeface="Calibri"/>
              </a:rPr>
              <a:t>can </a:t>
            </a:r>
            <a:r>
              <a:rPr sz="2850" dirty="0">
                <a:latin typeface="Calibri"/>
                <a:cs typeface="Calibri"/>
              </a:rPr>
              <a:t>view </a:t>
            </a:r>
            <a:r>
              <a:rPr sz="2850" spc="-10" dirty="0">
                <a:latin typeface="Calibri"/>
                <a:cs typeface="Calibri"/>
              </a:rPr>
              <a:t>existing Azure</a:t>
            </a:r>
            <a:r>
              <a:rPr sz="2850" spc="20" dirty="0">
                <a:latin typeface="Calibri"/>
                <a:cs typeface="Calibri"/>
              </a:rPr>
              <a:t> </a:t>
            </a:r>
            <a:r>
              <a:rPr sz="2850" spc="-5" dirty="0">
                <a:latin typeface="Calibri"/>
                <a:cs typeface="Calibri"/>
              </a:rPr>
              <a:t>resources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87411" y="1728605"/>
            <a:ext cx="4354067" cy="3760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82840" y="1665731"/>
            <a:ext cx="4363720" cy="3886200"/>
          </a:xfrm>
          <a:custGeom>
            <a:avLst/>
            <a:gdLst/>
            <a:ahLst/>
            <a:cxnLst/>
            <a:rect l="l" t="t" r="r" b="b"/>
            <a:pathLst>
              <a:path w="4363720" h="3886200">
                <a:moveTo>
                  <a:pt x="0" y="3886200"/>
                </a:moveTo>
                <a:lnTo>
                  <a:pt x="4363211" y="3886200"/>
                </a:lnTo>
                <a:lnTo>
                  <a:pt x="4363211" y="0"/>
                </a:lnTo>
                <a:lnTo>
                  <a:pt x="0" y="0"/>
                </a:lnTo>
                <a:lnTo>
                  <a:pt x="0" y="38862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3615690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-15" dirty="0">
                <a:solidFill>
                  <a:srgbClr val="0071C5"/>
                </a:solidFill>
              </a:rPr>
              <a:t>Role</a:t>
            </a:r>
            <a:r>
              <a:rPr sz="4450" spc="-75" dirty="0">
                <a:solidFill>
                  <a:srgbClr val="0071C5"/>
                </a:solidFill>
              </a:rPr>
              <a:t> </a:t>
            </a:r>
            <a:r>
              <a:rPr sz="4450" spc="10" dirty="0">
                <a:solidFill>
                  <a:srgbClr val="0071C5"/>
                </a:solidFill>
              </a:rPr>
              <a:t>Definitions</a:t>
            </a:r>
            <a:endParaRPr sz="4450"/>
          </a:p>
        </p:txBody>
      </p:sp>
      <p:sp>
        <p:nvSpPr>
          <p:cNvPr id="3" name="object 3"/>
          <p:cNvSpPr txBox="1"/>
          <p:nvPr/>
        </p:nvSpPr>
        <p:spPr>
          <a:xfrm>
            <a:off x="608482" y="1358544"/>
            <a:ext cx="10235565" cy="473583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6379" algn="l"/>
              </a:tabLst>
            </a:pPr>
            <a:r>
              <a:rPr sz="2850" spc="-10" dirty="0">
                <a:latin typeface="Calibri"/>
                <a:cs typeface="Calibri"/>
              </a:rPr>
              <a:t>Each role </a:t>
            </a:r>
            <a:r>
              <a:rPr sz="2850" spc="-5" dirty="0">
                <a:latin typeface="Calibri"/>
                <a:cs typeface="Calibri"/>
              </a:rPr>
              <a:t>has </a:t>
            </a:r>
            <a:r>
              <a:rPr sz="2850" dirty="0">
                <a:latin typeface="Calibri"/>
                <a:cs typeface="Calibri"/>
              </a:rPr>
              <a:t>a </a:t>
            </a:r>
            <a:r>
              <a:rPr sz="2850" spc="-10" dirty="0">
                <a:latin typeface="Calibri"/>
                <a:cs typeface="Calibri"/>
              </a:rPr>
              <a:t>role </a:t>
            </a:r>
            <a:r>
              <a:rPr sz="2850" spc="-5" dirty="0">
                <a:latin typeface="Calibri"/>
                <a:cs typeface="Calibri"/>
              </a:rPr>
              <a:t>definition defined </a:t>
            </a:r>
            <a:r>
              <a:rPr sz="2850" dirty="0">
                <a:latin typeface="Calibri"/>
                <a:cs typeface="Calibri"/>
              </a:rPr>
              <a:t>in a JSON</a:t>
            </a:r>
            <a:r>
              <a:rPr sz="2850" spc="-5" dirty="0">
                <a:latin typeface="Calibri"/>
                <a:cs typeface="Calibri"/>
              </a:rPr>
              <a:t> file</a:t>
            </a:r>
            <a:endParaRPr sz="285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6379" algn="l"/>
              </a:tabLst>
            </a:pPr>
            <a:r>
              <a:rPr sz="2850" spc="-5" dirty="0">
                <a:latin typeface="Calibri"/>
                <a:cs typeface="Calibri"/>
              </a:rPr>
              <a:t>The </a:t>
            </a:r>
            <a:r>
              <a:rPr sz="2850" b="1" dirty="0">
                <a:latin typeface="Calibri"/>
                <a:cs typeface="Calibri"/>
              </a:rPr>
              <a:t>Actions </a:t>
            </a:r>
            <a:r>
              <a:rPr sz="2850" dirty="0">
                <a:latin typeface="Calibri"/>
                <a:cs typeface="Calibri"/>
              </a:rPr>
              <a:t>and </a:t>
            </a:r>
            <a:r>
              <a:rPr sz="2850" b="1" dirty="0">
                <a:latin typeface="Calibri"/>
                <a:cs typeface="Calibri"/>
              </a:rPr>
              <a:t>NotActions </a:t>
            </a:r>
            <a:r>
              <a:rPr sz="2850" spc="-10" dirty="0">
                <a:latin typeface="Calibri"/>
                <a:cs typeface="Calibri"/>
              </a:rPr>
              <a:t>properties </a:t>
            </a:r>
            <a:r>
              <a:rPr sz="2850" dirty="0">
                <a:latin typeface="Calibri"/>
                <a:cs typeface="Calibri"/>
              </a:rPr>
              <a:t>allow or </a:t>
            </a:r>
            <a:r>
              <a:rPr sz="2850" spc="-15" dirty="0">
                <a:latin typeface="Calibri"/>
                <a:cs typeface="Calibri"/>
              </a:rPr>
              <a:t>deny </a:t>
            </a:r>
            <a:r>
              <a:rPr sz="2850" dirty="0">
                <a:latin typeface="Calibri"/>
                <a:cs typeface="Calibri"/>
              </a:rPr>
              <a:t>actions</a:t>
            </a:r>
            <a:endParaRPr sz="2850">
              <a:latin typeface="Calibri"/>
              <a:cs typeface="Calibri"/>
            </a:endParaRPr>
          </a:p>
          <a:p>
            <a:pPr marL="245745" marR="5080" indent="-233045">
              <a:lnSpc>
                <a:spcPts val="3090"/>
              </a:lnSpc>
              <a:spcBef>
                <a:spcPts val="1040"/>
              </a:spcBef>
              <a:buFont typeface="Arial"/>
              <a:buChar char="•"/>
              <a:tabLst>
                <a:tab pos="246379" algn="l"/>
              </a:tabLst>
            </a:pPr>
            <a:r>
              <a:rPr sz="2850" dirty="0">
                <a:latin typeface="Calibri"/>
                <a:cs typeface="Calibri"/>
              </a:rPr>
              <a:t>The </a:t>
            </a:r>
            <a:r>
              <a:rPr sz="2850" b="1" spc="-5" dirty="0">
                <a:latin typeface="Calibri"/>
                <a:cs typeface="Calibri"/>
              </a:rPr>
              <a:t>AssignableScopes </a:t>
            </a:r>
            <a:r>
              <a:rPr sz="2850" spc="-10" dirty="0">
                <a:latin typeface="Calibri"/>
                <a:cs typeface="Calibri"/>
              </a:rPr>
              <a:t>property </a:t>
            </a:r>
            <a:r>
              <a:rPr sz="2850" spc="-5" dirty="0">
                <a:latin typeface="Calibri"/>
                <a:cs typeface="Calibri"/>
              </a:rPr>
              <a:t>specifies </a:t>
            </a:r>
            <a:r>
              <a:rPr sz="2850" dirty="0">
                <a:latin typeface="Calibri"/>
                <a:cs typeface="Calibri"/>
              </a:rPr>
              <a:t>the </a:t>
            </a:r>
            <a:r>
              <a:rPr sz="2850" spc="-20" dirty="0">
                <a:latin typeface="Calibri"/>
                <a:cs typeface="Calibri"/>
              </a:rPr>
              <a:t>affected </a:t>
            </a:r>
            <a:r>
              <a:rPr sz="2850" spc="-5" dirty="0">
                <a:latin typeface="Calibri"/>
                <a:cs typeface="Calibri"/>
              </a:rPr>
              <a:t>subscriptions,  </a:t>
            </a:r>
            <a:r>
              <a:rPr sz="2850" spc="-10" dirty="0">
                <a:latin typeface="Calibri"/>
                <a:cs typeface="Calibri"/>
              </a:rPr>
              <a:t>resource groups, </a:t>
            </a:r>
            <a:r>
              <a:rPr sz="2850" dirty="0">
                <a:latin typeface="Calibri"/>
                <a:cs typeface="Calibri"/>
              </a:rPr>
              <a:t>or</a:t>
            </a:r>
            <a:r>
              <a:rPr sz="2850" spc="10" dirty="0">
                <a:latin typeface="Calibri"/>
                <a:cs typeface="Calibri"/>
              </a:rPr>
              <a:t> </a:t>
            </a:r>
            <a:r>
              <a:rPr sz="2850" spc="-10" dirty="0">
                <a:latin typeface="Calibri"/>
                <a:cs typeface="Calibri"/>
              </a:rPr>
              <a:t>resources</a:t>
            </a:r>
            <a:endParaRPr sz="2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449580">
              <a:lnSpc>
                <a:spcPts val="2795"/>
              </a:lnSpc>
            </a:pPr>
            <a:r>
              <a:rPr sz="2450" spc="-5" dirty="0">
                <a:solidFill>
                  <a:srgbClr val="3B3B3B"/>
                </a:solidFill>
                <a:latin typeface="Calibri"/>
                <a:cs typeface="Calibri"/>
              </a:rPr>
              <a:t>Name:</a:t>
            </a:r>
            <a:r>
              <a:rPr sz="2450" spc="-40" dirty="0">
                <a:solidFill>
                  <a:srgbClr val="3B3B3B"/>
                </a:solidFill>
                <a:latin typeface="Calibri"/>
                <a:cs typeface="Calibri"/>
              </a:rPr>
              <a:t> </a:t>
            </a:r>
            <a:r>
              <a:rPr sz="2450" spc="-10" dirty="0">
                <a:solidFill>
                  <a:srgbClr val="3B3B3B"/>
                </a:solidFill>
                <a:latin typeface="Calibri"/>
                <a:cs typeface="Calibri"/>
              </a:rPr>
              <a:t>Owner</a:t>
            </a:r>
            <a:endParaRPr sz="2450">
              <a:latin typeface="Calibri"/>
              <a:cs typeface="Calibri"/>
            </a:endParaRPr>
          </a:p>
          <a:p>
            <a:pPr marL="449580" marR="4485640">
              <a:lnSpc>
                <a:spcPts val="2640"/>
              </a:lnSpc>
              <a:spcBef>
                <a:spcPts val="195"/>
              </a:spcBef>
            </a:pPr>
            <a:r>
              <a:rPr sz="2450" dirty="0">
                <a:solidFill>
                  <a:srgbClr val="3B3B3B"/>
                </a:solidFill>
                <a:latin typeface="Calibri"/>
                <a:cs typeface="Calibri"/>
              </a:rPr>
              <a:t>ID: </a:t>
            </a:r>
            <a:r>
              <a:rPr sz="2450" spc="-10" dirty="0">
                <a:solidFill>
                  <a:srgbClr val="3B3B3B"/>
                </a:solidFill>
                <a:latin typeface="Calibri"/>
                <a:cs typeface="Calibri"/>
              </a:rPr>
              <a:t>8e3af657-a8ff-443c-a75c-2fe8c4bcb65  IsCustom:</a:t>
            </a:r>
            <a:r>
              <a:rPr sz="2450" spc="-25" dirty="0">
                <a:solidFill>
                  <a:srgbClr val="3B3B3B"/>
                </a:solidFill>
                <a:latin typeface="Calibri"/>
                <a:cs typeface="Calibri"/>
              </a:rPr>
              <a:t> </a:t>
            </a:r>
            <a:r>
              <a:rPr sz="2450" spc="-15" dirty="0">
                <a:solidFill>
                  <a:srgbClr val="3B3B3B"/>
                </a:solidFill>
                <a:latin typeface="Calibri"/>
                <a:cs typeface="Calibri"/>
              </a:rPr>
              <a:t>False</a:t>
            </a:r>
            <a:endParaRPr sz="2450">
              <a:latin typeface="Calibri"/>
              <a:cs typeface="Calibri"/>
            </a:endParaRPr>
          </a:p>
          <a:p>
            <a:pPr marL="449580">
              <a:lnSpc>
                <a:spcPts val="2460"/>
              </a:lnSpc>
            </a:pPr>
            <a:r>
              <a:rPr sz="2450" spc="-5" dirty="0">
                <a:solidFill>
                  <a:srgbClr val="3B3B3B"/>
                </a:solidFill>
                <a:latin typeface="Calibri"/>
                <a:cs typeface="Calibri"/>
              </a:rPr>
              <a:t>Description: </a:t>
            </a:r>
            <a:r>
              <a:rPr sz="2450" spc="-10" dirty="0">
                <a:solidFill>
                  <a:srgbClr val="3B3B3B"/>
                </a:solidFill>
                <a:latin typeface="Calibri"/>
                <a:cs typeface="Calibri"/>
              </a:rPr>
              <a:t>Manage </a:t>
            </a:r>
            <a:r>
              <a:rPr sz="2450" spc="-5" dirty="0">
                <a:solidFill>
                  <a:srgbClr val="3B3B3B"/>
                </a:solidFill>
                <a:latin typeface="Calibri"/>
                <a:cs typeface="Calibri"/>
              </a:rPr>
              <a:t>everything, including access </a:t>
            </a:r>
            <a:r>
              <a:rPr sz="2450" spc="-15" dirty="0">
                <a:solidFill>
                  <a:srgbClr val="3B3B3B"/>
                </a:solidFill>
                <a:latin typeface="Calibri"/>
                <a:cs typeface="Calibri"/>
              </a:rPr>
              <a:t>to</a:t>
            </a:r>
            <a:r>
              <a:rPr sz="2450" spc="-5" dirty="0">
                <a:solidFill>
                  <a:srgbClr val="3B3B3B"/>
                </a:solidFill>
                <a:latin typeface="Calibri"/>
                <a:cs typeface="Calibri"/>
              </a:rPr>
              <a:t> </a:t>
            </a:r>
            <a:r>
              <a:rPr sz="2450" spc="-10" dirty="0">
                <a:solidFill>
                  <a:srgbClr val="3B3B3B"/>
                </a:solidFill>
                <a:latin typeface="Calibri"/>
                <a:cs typeface="Calibri"/>
              </a:rPr>
              <a:t>resources</a:t>
            </a:r>
            <a:endParaRPr sz="2450">
              <a:latin typeface="Calibri"/>
              <a:cs typeface="Calibri"/>
            </a:endParaRPr>
          </a:p>
          <a:p>
            <a:pPr marL="449580" marR="7089775">
              <a:lnSpc>
                <a:spcPts val="2640"/>
              </a:lnSpc>
              <a:spcBef>
                <a:spcPts val="195"/>
              </a:spcBef>
            </a:pPr>
            <a:r>
              <a:rPr sz="2450" spc="-5" dirty="0">
                <a:solidFill>
                  <a:srgbClr val="3B3B3B"/>
                </a:solidFill>
                <a:latin typeface="Calibri"/>
                <a:cs typeface="Calibri"/>
              </a:rPr>
              <a:t>Actions: </a:t>
            </a:r>
            <a:r>
              <a:rPr sz="2450" spc="-10" dirty="0">
                <a:solidFill>
                  <a:srgbClr val="3B3B3B"/>
                </a:solidFill>
                <a:latin typeface="Calibri"/>
                <a:cs typeface="Calibri"/>
              </a:rPr>
              <a:t>{*}  </a:t>
            </a:r>
            <a:r>
              <a:rPr sz="2450" spc="-5" dirty="0">
                <a:solidFill>
                  <a:srgbClr val="3B3B3B"/>
                </a:solidFill>
                <a:latin typeface="Calibri"/>
                <a:cs typeface="Calibri"/>
              </a:rPr>
              <a:t>NotActions: </a:t>
            </a:r>
            <a:r>
              <a:rPr sz="2450" spc="-10" dirty="0">
                <a:solidFill>
                  <a:srgbClr val="3B3B3B"/>
                </a:solidFill>
                <a:latin typeface="Calibri"/>
                <a:cs typeface="Calibri"/>
              </a:rPr>
              <a:t>{}  </a:t>
            </a:r>
            <a:r>
              <a:rPr sz="2450" spc="-5" dirty="0">
                <a:solidFill>
                  <a:srgbClr val="3B3B3B"/>
                </a:solidFill>
                <a:latin typeface="Calibri"/>
                <a:cs typeface="Calibri"/>
              </a:rPr>
              <a:t>AssignableScopes:</a:t>
            </a:r>
            <a:r>
              <a:rPr sz="2450" spc="-75" dirty="0">
                <a:solidFill>
                  <a:srgbClr val="3B3B3B"/>
                </a:solidFill>
                <a:latin typeface="Calibri"/>
                <a:cs typeface="Calibri"/>
              </a:rPr>
              <a:t> </a:t>
            </a:r>
            <a:r>
              <a:rPr sz="2450" spc="-5" dirty="0">
                <a:solidFill>
                  <a:srgbClr val="3B3B3B"/>
                </a:solidFill>
                <a:latin typeface="Calibri"/>
                <a:cs typeface="Calibri"/>
              </a:rPr>
              <a:t>{/}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0824" y="3156584"/>
            <a:ext cx="2913265" cy="451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8823325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-15" dirty="0">
                <a:solidFill>
                  <a:srgbClr val="0071C5"/>
                </a:solidFill>
              </a:rPr>
              <a:t>Role </a:t>
            </a:r>
            <a:r>
              <a:rPr sz="4450" spc="5" dirty="0">
                <a:solidFill>
                  <a:srgbClr val="0071C5"/>
                </a:solidFill>
              </a:rPr>
              <a:t>Assignments </a:t>
            </a:r>
            <a:r>
              <a:rPr sz="4450" spc="-5" dirty="0">
                <a:solidFill>
                  <a:srgbClr val="0071C5"/>
                </a:solidFill>
              </a:rPr>
              <a:t>(PowerShell </a:t>
            </a:r>
            <a:r>
              <a:rPr sz="4450" spc="15" dirty="0">
                <a:solidFill>
                  <a:srgbClr val="0071C5"/>
                </a:solidFill>
              </a:rPr>
              <a:t>and</a:t>
            </a:r>
            <a:r>
              <a:rPr sz="4450" spc="20" dirty="0">
                <a:solidFill>
                  <a:srgbClr val="0071C5"/>
                </a:solidFill>
              </a:rPr>
              <a:t> </a:t>
            </a:r>
            <a:r>
              <a:rPr sz="4450" spc="5" dirty="0">
                <a:solidFill>
                  <a:srgbClr val="0071C5"/>
                </a:solidFill>
              </a:rPr>
              <a:t>CLI)</a:t>
            </a:r>
            <a:endParaRPr sz="4450"/>
          </a:p>
        </p:txBody>
      </p:sp>
      <p:sp>
        <p:nvSpPr>
          <p:cNvPr id="3" name="object 3"/>
          <p:cNvSpPr txBox="1"/>
          <p:nvPr/>
        </p:nvSpPr>
        <p:spPr>
          <a:xfrm>
            <a:off x="608482" y="1407921"/>
            <a:ext cx="11180445" cy="4309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5745" indent="-233045">
              <a:lnSpc>
                <a:spcPts val="3385"/>
              </a:lnSpc>
              <a:spcBef>
                <a:spcPts val="105"/>
              </a:spcBef>
              <a:buFont typeface="Arial"/>
              <a:buChar char="•"/>
              <a:tabLst>
                <a:tab pos="246379" algn="l"/>
              </a:tabLst>
            </a:pPr>
            <a:r>
              <a:rPr sz="2850" spc="-15" dirty="0">
                <a:latin typeface="Calibri"/>
                <a:cs typeface="Calibri"/>
              </a:rPr>
              <a:t>For </a:t>
            </a:r>
            <a:r>
              <a:rPr sz="2850" spc="-10" dirty="0">
                <a:latin typeface="Calibri"/>
                <a:cs typeface="Calibri"/>
              </a:rPr>
              <a:t>large numbers </a:t>
            </a:r>
            <a:r>
              <a:rPr sz="2850" dirty="0">
                <a:latin typeface="Calibri"/>
                <a:cs typeface="Calibri"/>
              </a:rPr>
              <a:t>of </a:t>
            </a:r>
            <a:r>
              <a:rPr sz="2850" spc="-15" dirty="0">
                <a:latin typeface="Calibri"/>
                <a:cs typeface="Calibri"/>
              </a:rPr>
              <a:t>role </a:t>
            </a:r>
            <a:r>
              <a:rPr sz="2850" spc="-5" dirty="0">
                <a:latin typeface="Calibri"/>
                <a:cs typeface="Calibri"/>
              </a:rPr>
              <a:t>assignments, use </a:t>
            </a:r>
            <a:r>
              <a:rPr sz="2850" spc="-10" dirty="0">
                <a:latin typeface="Calibri"/>
                <a:cs typeface="Calibri"/>
              </a:rPr>
              <a:t>PowerShell </a:t>
            </a:r>
            <a:r>
              <a:rPr sz="2850" dirty="0">
                <a:latin typeface="Calibri"/>
                <a:cs typeface="Calibri"/>
              </a:rPr>
              <a:t>or the</a:t>
            </a:r>
            <a:r>
              <a:rPr sz="2850" spc="70" dirty="0">
                <a:latin typeface="Calibri"/>
                <a:cs typeface="Calibri"/>
              </a:rPr>
              <a:t> </a:t>
            </a:r>
            <a:r>
              <a:rPr sz="2850" spc="-5" dirty="0">
                <a:latin typeface="Calibri"/>
                <a:cs typeface="Calibri"/>
              </a:rPr>
              <a:t>CLI</a:t>
            </a:r>
            <a:endParaRPr sz="2850">
              <a:latin typeface="Calibri"/>
              <a:cs typeface="Calibri"/>
            </a:endParaRPr>
          </a:p>
          <a:p>
            <a:pPr marL="245745">
              <a:lnSpc>
                <a:spcPts val="2865"/>
              </a:lnSpc>
            </a:pPr>
            <a:r>
              <a:rPr sz="2450" spc="-15" dirty="0">
                <a:latin typeface="Calibri"/>
                <a:cs typeface="Calibri"/>
              </a:rPr>
              <a:t>#Role </a:t>
            </a:r>
            <a:r>
              <a:rPr sz="2450" spc="-5" dirty="0">
                <a:latin typeface="Calibri"/>
                <a:cs typeface="Calibri"/>
              </a:rPr>
              <a:t>assignment</a:t>
            </a:r>
            <a:r>
              <a:rPr sz="2450" spc="-2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properties</a:t>
            </a:r>
            <a:endParaRPr sz="2450">
              <a:latin typeface="Calibri"/>
              <a:cs typeface="Calibri"/>
            </a:endParaRPr>
          </a:p>
          <a:p>
            <a:pPr marL="245745">
              <a:lnSpc>
                <a:spcPts val="2850"/>
              </a:lnSpc>
            </a:pPr>
            <a:r>
              <a:rPr sz="2450" spc="-10" dirty="0">
                <a:latin typeface="Calibri"/>
                <a:cs typeface="Calibri"/>
              </a:rPr>
              <a:t>$roleName </a:t>
            </a:r>
            <a:r>
              <a:rPr sz="2450" spc="-5" dirty="0">
                <a:latin typeface="Calibri"/>
                <a:cs typeface="Calibri"/>
              </a:rPr>
              <a:t>=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“Contributor”</a:t>
            </a:r>
            <a:endParaRPr sz="2450">
              <a:latin typeface="Calibri"/>
              <a:cs typeface="Calibri"/>
            </a:endParaRPr>
          </a:p>
          <a:p>
            <a:pPr marL="245745">
              <a:lnSpc>
                <a:spcPts val="2850"/>
              </a:lnSpc>
            </a:pPr>
            <a:r>
              <a:rPr sz="2450" dirty="0">
                <a:latin typeface="Calibri"/>
                <a:cs typeface="Calibri"/>
              </a:rPr>
              <a:t>$assigneeName =</a:t>
            </a:r>
            <a:r>
              <a:rPr sz="2450" spc="-100" dirty="0">
                <a:latin typeface="Calibri"/>
                <a:cs typeface="Calibri"/>
              </a:rPr>
              <a:t> </a:t>
            </a:r>
            <a:r>
              <a:rPr sz="245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2"/>
              </a:rPr>
              <a:t>josh@microsoft.com</a:t>
            </a:r>
            <a:endParaRPr sz="2450">
              <a:latin typeface="Calibri"/>
              <a:cs typeface="Calibri"/>
            </a:endParaRPr>
          </a:p>
          <a:p>
            <a:pPr marL="245745">
              <a:lnSpc>
                <a:spcPts val="2900"/>
              </a:lnSpc>
            </a:pPr>
            <a:r>
              <a:rPr sz="2450" spc="-10" dirty="0">
                <a:latin typeface="Calibri"/>
                <a:cs typeface="Calibri"/>
              </a:rPr>
              <a:t>$resourceGroupName </a:t>
            </a:r>
            <a:r>
              <a:rPr sz="2450" spc="-5" dirty="0">
                <a:latin typeface="Calibri"/>
                <a:cs typeface="Calibri"/>
              </a:rPr>
              <a:t>=</a:t>
            </a:r>
            <a:r>
              <a:rPr sz="2450" spc="-95" dirty="0">
                <a:latin typeface="Calibri"/>
                <a:cs typeface="Calibri"/>
              </a:rPr>
              <a:t> </a:t>
            </a:r>
            <a:r>
              <a:rPr sz="2450" spc="-20" dirty="0">
                <a:latin typeface="Calibri"/>
                <a:cs typeface="Calibri"/>
              </a:rPr>
              <a:t>“contosoblue”</a:t>
            </a:r>
            <a:endParaRPr sz="245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246379" algn="l"/>
              </a:tabLst>
            </a:pPr>
            <a:r>
              <a:rPr sz="2850" spc="-10" dirty="0">
                <a:latin typeface="Calibri"/>
                <a:cs typeface="Calibri"/>
              </a:rPr>
              <a:t>Azure</a:t>
            </a:r>
            <a:r>
              <a:rPr sz="2850" spc="-5" dirty="0">
                <a:latin typeface="Calibri"/>
                <a:cs typeface="Calibri"/>
              </a:rPr>
              <a:t> </a:t>
            </a:r>
            <a:r>
              <a:rPr sz="2850" spc="-15" dirty="0">
                <a:latin typeface="Calibri"/>
                <a:cs typeface="Calibri"/>
              </a:rPr>
              <a:t>PowerShell</a:t>
            </a:r>
            <a:endParaRPr sz="2850">
              <a:latin typeface="Calibri"/>
              <a:cs typeface="Calibri"/>
            </a:endParaRPr>
          </a:p>
          <a:p>
            <a:pPr marL="245745">
              <a:lnSpc>
                <a:spcPts val="2645"/>
              </a:lnSpc>
              <a:spcBef>
                <a:spcPts val="425"/>
              </a:spcBef>
            </a:pPr>
            <a:r>
              <a:rPr sz="2450" spc="-10" dirty="0">
                <a:latin typeface="Calibri"/>
                <a:cs typeface="Calibri"/>
              </a:rPr>
              <a:t>New-AzureRmRoleAssignment -RoleDefinitionName $roleName</a:t>
            </a:r>
            <a:r>
              <a:rPr sz="2450" spc="-8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-SignInName</a:t>
            </a:r>
            <a:endParaRPr sz="2450">
              <a:latin typeface="Calibri"/>
              <a:cs typeface="Calibri"/>
            </a:endParaRPr>
          </a:p>
          <a:p>
            <a:pPr marL="245745">
              <a:lnSpc>
                <a:spcPts val="2645"/>
              </a:lnSpc>
            </a:pPr>
            <a:r>
              <a:rPr sz="2450" dirty="0">
                <a:latin typeface="Calibri"/>
                <a:cs typeface="Calibri"/>
              </a:rPr>
              <a:t>$assigneeName </a:t>
            </a:r>
            <a:r>
              <a:rPr sz="2450" spc="-10" dirty="0">
                <a:latin typeface="Calibri"/>
                <a:cs typeface="Calibri"/>
              </a:rPr>
              <a:t>-ResourceGroupName</a:t>
            </a:r>
            <a:r>
              <a:rPr sz="2450" spc="-10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$resourceGroupName</a:t>
            </a:r>
            <a:endParaRPr sz="245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6379" algn="l"/>
              </a:tabLst>
            </a:pPr>
            <a:r>
              <a:rPr sz="2850" spc="-5" dirty="0">
                <a:latin typeface="Calibri"/>
                <a:cs typeface="Calibri"/>
              </a:rPr>
              <a:t>CLI</a:t>
            </a:r>
            <a:endParaRPr sz="2850">
              <a:latin typeface="Calibri"/>
              <a:cs typeface="Calibri"/>
            </a:endParaRPr>
          </a:p>
          <a:p>
            <a:pPr marL="245745">
              <a:lnSpc>
                <a:spcPts val="2645"/>
              </a:lnSpc>
              <a:spcBef>
                <a:spcPts val="425"/>
              </a:spcBef>
            </a:pPr>
            <a:r>
              <a:rPr sz="2450" spc="-5" dirty="0">
                <a:latin typeface="Calibri"/>
                <a:cs typeface="Calibri"/>
              </a:rPr>
              <a:t>az </a:t>
            </a:r>
            <a:r>
              <a:rPr sz="2450" spc="-15" dirty="0">
                <a:latin typeface="Calibri"/>
                <a:cs typeface="Calibri"/>
              </a:rPr>
              <a:t>role </a:t>
            </a:r>
            <a:r>
              <a:rPr sz="2450" spc="-5" dirty="0">
                <a:latin typeface="Calibri"/>
                <a:cs typeface="Calibri"/>
              </a:rPr>
              <a:t>assignment </a:t>
            </a:r>
            <a:r>
              <a:rPr sz="2450" spc="-20" dirty="0">
                <a:latin typeface="Calibri"/>
                <a:cs typeface="Calibri"/>
              </a:rPr>
              <a:t>create </a:t>
            </a:r>
            <a:r>
              <a:rPr sz="2450" spc="-15" dirty="0">
                <a:latin typeface="Calibri"/>
                <a:cs typeface="Calibri"/>
              </a:rPr>
              <a:t>–role </a:t>
            </a:r>
            <a:r>
              <a:rPr sz="2450" spc="-10" dirty="0">
                <a:latin typeface="Calibri"/>
                <a:cs typeface="Calibri"/>
              </a:rPr>
              <a:t>$roleName </a:t>
            </a:r>
            <a:r>
              <a:rPr sz="2450" spc="-5" dirty="0">
                <a:latin typeface="Calibri"/>
                <a:cs typeface="Calibri"/>
              </a:rPr>
              <a:t>–assignee $assigneeName</a:t>
            </a:r>
            <a:r>
              <a:rPr sz="2450" spc="90" dirty="0">
                <a:latin typeface="Calibri"/>
                <a:cs typeface="Calibri"/>
              </a:rPr>
              <a:t> </a:t>
            </a:r>
            <a:r>
              <a:rPr sz="2450" spc="-15" dirty="0">
                <a:latin typeface="Calibri"/>
                <a:cs typeface="Calibri"/>
              </a:rPr>
              <a:t>–resource-group</a:t>
            </a:r>
            <a:endParaRPr sz="2450">
              <a:latin typeface="Calibri"/>
              <a:cs typeface="Calibri"/>
            </a:endParaRPr>
          </a:p>
          <a:p>
            <a:pPr marL="245745">
              <a:lnSpc>
                <a:spcPts val="2645"/>
              </a:lnSpc>
            </a:pPr>
            <a:r>
              <a:rPr sz="2450" spc="-10" dirty="0">
                <a:latin typeface="Calibri"/>
                <a:cs typeface="Calibri"/>
              </a:rPr>
              <a:t>$resourceGroupName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7024" y="521867"/>
            <a:ext cx="415648" cy="117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2758" y="513307"/>
            <a:ext cx="658495" cy="126364"/>
          </a:xfrm>
          <a:custGeom>
            <a:avLst/>
            <a:gdLst/>
            <a:ahLst/>
            <a:cxnLst/>
            <a:rect l="l" t="t" r="r" b="b"/>
            <a:pathLst>
              <a:path w="658494" h="126365">
                <a:moveTo>
                  <a:pt x="29074" y="8559"/>
                </a:moveTo>
                <a:lnTo>
                  <a:pt x="0" y="8559"/>
                </a:lnTo>
                <a:lnTo>
                  <a:pt x="0" y="124336"/>
                </a:lnTo>
                <a:lnTo>
                  <a:pt x="18709" y="124336"/>
                </a:lnTo>
                <a:lnTo>
                  <a:pt x="18709" y="33476"/>
                </a:lnTo>
                <a:lnTo>
                  <a:pt x="38764" y="33476"/>
                </a:lnTo>
                <a:lnTo>
                  <a:pt x="29074" y="8559"/>
                </a:lnTo>
                <a:close/>
              </a:path>
              <a:path w="658494" h="126365">
                <a:moveTo>
                  <a:pt x="38764" y="33476"/>
                </a:moveTo>
                <a:lnTo>
                  <a:pt x="18963" y="33476"/>
                </a:lnTo>
                <a:lnTo>
                  <a:pt x="55876" y="124336"/>
                </a:lnTo>
                <a:lnTo>
                  <a:pt x="69276" y="124336"/>
                </a:lnTo>
                <a:lnTo>
                  <a:pt x="81194" y="94384"/>
                </a:lnTo>
                <a:lnTo>
                  <a:pt x="62449" y="94384"/>
                </a:lnTo>
                <a:lnTo>
                  <a:pt x="38764" y="33476"/>
                </a:lnTo>
                <a:close/>
              </a:path>
              <a:path w="658494" h="126365">
                <a:moveTo>
                  <a:pt x="126162" y="33476"/>
                </a:moveTo>
                <a:lnTo>
                  <a:pt x="105936" y="33476"/>
                </a:lnTo>
                <a:lnTo>
                  <a:pt x="105936" y="124336"/>
                </a:lnTo>
                <a:lnTo>
                  <a:pt x="126162" y="124336"/>
                </a:lnTo>
                <a:lnTo>
                  <a:pt x="126162" y="33476"/>
                </a:lnTo>
                <a:close/>
              </a:path>
              <a:path w="658494" h="126365">
                <a:moveTo>
                  <a:pt x="126162" y="8559"/>
                </a:moveTo>
                <a:lnTo>
                  <a:pt x="98350" y="8559"/>
                </a:lnTo>
                <a:lnTo>
                  <a:pt x="62956" y="94384"/>
                </a:lnTo>
                <a:lnTo>
                  <a:pt x="81194" y="94384"/>
                </a:lnTo>
                <a:lnTo>
                  <a:pt x="105430" y="33476"/>
                </a:lnTo>
                <a:lnTo>
                  <a:pt x="126162" y="33476"/>
                </a:lnTo>
                <a:lnTo>
                  <a:pt x="126162" y="8559"/>
                </a:lnTo>
                <a:close/>
              </a:path>
              <a:path w="658494" h="126365">
                <a:moveTo>
                  <a:pt x="158525" y="5790"/>
                </a:moveTo>
                <a:lnTo>
                  <a:pt x="151698" y="5790"/>
                </a:lnTo>
                <a:lnTo>
                  <a:pt x="148917" y="7047"/>
                </a:lnTo>
                <a:lnTo>
                  <a:pt x="144112" y="11325"/>
                </a:lnTo>
                <a:lnTo>
                  <a:pt x="143100" y="14094"/>
                </a:lnTo>
                <a:lnTo>
                  <a:pt x="143100" y="20386"/>
                </a:lnTo>
                <a:lnTo>
                  <a:pt x="144112" y="23155"/>
                </a:lnTo>
                <a:lnTo>
                  <a:pt x="146388" y="25168"/>
                </a:lnTo>
                <a:lnTo>
                  <a:pt x="148663" y="27434"/>
                </a:lnTo>
                <a:lnTo>
                  <a:pt x="151698" y="28442"/>
                </a:lnTo>
                <a:lnTo>
                  <a:pt x="158271" y="28442"/>
                </a:lnTo>
                <a:lnTo>
                  <a:pt x="161050" y="27434"/>
                </a:lnTo>
                <a:lnTo>
                  <a:pt x="165854" y="23155"/>
                </a:lnTo>
                <a:lnTo>
                  <a:pt x="166867" y="20386"/>
                </a:lnTo>
                <a:lnTo>
                  <a:pt x="166867" y="14094"/>
                </a:lnTo>
                <a:lnTo>
                  <a:pt x="165854" y="11577"/>
                </a:lnTo>
                <a:lnTo>
                  <a:pt x="161304" y="7047"/>
                </a:lnTo>
                <a:lnTo>
                  <a:pt x="158525" y="5790"/>
                </a:lnTo>
                <a:close/>
              </a:path>
              <a:path w="658494" h="126365">
                <a:moveTo>
                  <a:pt x="164592" y="41277"/>
                </a:moveTo>
                <a:lnTo>
                  <a:pt x="145122" y="41277"/>
                </a:lnTo>
                <a:lnTo>
                  <a:pt x="145122" y="124336"/>
                </a:lnTo>
                <a:lnTo>
                  <a:pt x="164592" y="124336"/>
                </a:lnTo>
                <a:lnTo>
                  <a:pt x="164592" y="41277"/>
                </a:lnTo>
                <a:close/>
              </a:path>
              <a:path w="658494" h="126365">
                <a:moveTo>
                  <a:pt x="227292" y="39264"/>
                </a:moveTo>
                <a:lnTo>
                  <a:pt x="190128" y="52099"/>
                </a:lnTo>
                <a:lnTo>
                  <a:pt x="178497" y="85323"/>
                </a:lnTo>
                <a:lnTo>
                  <a:pt x="179208" y="93853"/>
                </a:lnTo>
                <a:lnTo>
                  <a:pt x="203211" y="123485"/>
                </a:lnTo>
                <a:lnTo>
                  <a:pt x="224763" y="126349"/>
                </a:lnTo>
                <a:lnTo>
                  <a:pt x="229064" y="126097"/>
                </a:lnTo>
                <a:lnTo>
                  <a:pt x="237153" y="124084"/>
                </a:lnTo>
                <a:lnTo>
                  <a:pt x="240691" y="122824"/>
                </a:lnTo>
                <a:lnTo>
                  <a:pt x="243726" y="121063"/>
                </a:lnTo>
                <a:lnTo>
                  <a:pt x="243726" y="110241"/>
                </a:lnTo>
                <a:lnTo>
                  <a:pt x="216421" y="110241"/>
                </a:lnTo>
                <a:lnTo>
                  <a:pt x="210354" y="107975"/>
                </a:lnTo>
                <a:lnTo>
                  <a:pt x="201252" y="98411"/>
                </a:lnTo>
                <a:lnTo>
                  <a:pt x="198723" y="91867"/>
                </a:lnTo>
                <a:lnTo>
                  <a:pt x="198723" y="75003"/>
                </a:lnTo>
                <a:lnTo>
                  <a:pt x="201252" y="68207"/>
                </a:lnTo>
                <a:lnTo>
                  <a:pt x="210860" y="58141"/>
                </a:lnTo>
                <a:lnTo>
                  <a:pt x="216927" y="55624"/>
                </a:lnTo>
                <a:lnTo>
                  <a:pt x="243726" y="55624"/>
                </a:lnTo>
                <a:lnTo>
                  <a:pt x="243726" y="43794"/>
                </a:lnTo>
                <a:lnTo>
                  <a:pt x="241451" y="42537"/>
                </a:lnTo>
                <a:lnTo>
                  <a:pt x="238669" y="41529"/>
                </a:lnTo>
                <a:lnTo>
                  <a:pt x="234877" y="40524"/>
                </a:lnTo>
                <a:lnTo>
                  <a:pt x="231086" y="39768"/>
                </a:lnTo>
                <a:lnTo>
                  <a:pt x="227292" y="39264"/>
                </a:lnTo>
                <a:close/>
              </a:path>
              <a:path w="658494" h="126365">
                <a:moveTo>
                  <a:pt x="243726" y="102941"/>
                </a:moveTo>
                <a:lnTo>
                  <a:pt x="237659" y="106967"/>
                </a:lnTo>
                <a:lnTo>
                  <a:pt x="230580" y="109485"/>
                </a:lnTo>
                <a:lnTo>
                  <a:pt x="227292" y="110241"/>
                </a:lnTo>
                <a:lnTo>
                  <a:pt x="243726" y="110241"/>
                </a:lnTo>
                <a:lnTo>
                  <a:pt x="243726" y="102941"/>
                </a:lnTo>
                <a:close/>
              </a:path>
              <a:path w="658494" h="126365">
                <a:moveTo>
                  <a:pt x="243726" y="55624"/>
                </a:moveTo>
                <a:lnTo>
                  <a:pt x="228051" y="55624"/>
                </a:lnTo>
                <a:lnTo>
                  <a:pt x="231339" y="56380"/>
                </a:lnTo>
                <a:lnTo>
                  <a:pt x="234371" y="57637"/>
                </a:lnTo>
                <a:lnTo>
                  <a:pt x="237659" y="58645"/>
                </a:lnTo>
                <a:lnTo>
                  <a:pt x="240691" y="60406"/>
                </a:lnTo>
                <a:lnTo>
                  <a:pt x="243726" y="62672"/>
                </a:lnTo>
                <a:lnTo>
                  <a:pt x="243726" y="55624"/>
                </a:lnTo>
                <a:close/>
              </a:path>
              <a:path w="658494" h="126365">
                <a:moveTo>
                  <a:pt x="278111" y="41277"/>
                </a:moveTo>
                <a:lnTo>
                  <a:pt x="258645" y="41277"/>
                </a:lnTo>
                <a:lnTo>
                  <a:pt x="258645" y="124336"/>
                </a:lnTo>
                <a:lnTo>
                  <a:pt x="278111" y="124336"/>
                </a:lnTo>
                <a:lnTo>
                  <a:pt x="278111" y="73998"/>
                </a:lnTo>
                <a:lnTo>
                  <a:pt x="279880" y="67955"/>
                </a:lnTo>
                <a:lnTo>
                  <a:pt x="283168" y="63677"/>
                </a:lnTo>
                <a:lnTo>
                  <a:pt x="286453" y="59650"/>
                </a:lnTo>
                <a:lnTo>
                  <a:pt x="290501" y="57637"/>
                </a:lnTo>
                <a:lnTo>
                  <a:pt x="307186" y="57637"/>
                </a:lnTo>
                <a:lnTo>
                  <a:pt x="307186" y="54364"/>
                </a:lnTo>
                <a:lnTo>
                  <a:pt x="278111" y="54364"/>
                </a:lnTo>
                <a:lnTo>
                  <a:pt x="278111" y="41277"/>
                </a:lnTo>
                <a:close/>
              </a:path>
              <a:path w="658494" h="126365">
                <a:moveTo>
                  <a:pt x="307186" y="57637"/>
                </a:moveTo>
                <a:lnTo>
                  <a:pt x="298337" y="57637"/>
                </a:lnTo>
                <a:lnTo>
                  <a:pt x="300612" y="58141"/>
                </a:lnTo>
                <a:lnTo>
                  <a:pt x="302635" y="58645"/>
                </a:lnTo>
                <a:lnTo>
                  <a:pt x="304657" y="59398"/>
                </a:lnTo>
                <a:lnTo>
                  <a:pt x="306176" y="60154"/>
                </a:lnTo>
                <a:lnTo>
                  <a:pt x="307186" y="60910"/>
                </a:lnTo>
                <a:lnTo>
                  <a:pt x="307186" y="57637"/>
                </a:lnTo>
                <a:close/>
              </a:path>
              <a:path w="658494" h="126365">
                <a:moveTo>
                  <a:pt x="302635" y="40020"/>
                </a:moveTo>
                <a:lnTo>
                  <a:pt x="294546" y="40020"/>
                </a:lnTo>
                <a:lnTo>
                  <a:pt x="290248" y="41277"/>
                </a:lnTo>
                <a:lnTo>
                  <a:pt x="286707" y="43794"/>
                </a:lnTo>
                <a:lnTo>
                  <a:pt x="282915" y="46311"/>
                </a:lnTo>
                <a:lnTo>
                  <a:pt x="280387" y="49834"/>
                </a:lnTo>
                <a:lnTo>
                  <a:pt x="278617" y="54364"/>
                </a:lnTo>
                <a:lnTo>
                  <a:pt x="307186" y="54364"/>
                </a:lnTo>
                <a:lnTo>
                  <a:pt x="307186" y="41025"/>
                </a:lnTo>
                <a:lnTo>
                  <a:pt x="305163" y="40524"/>
                </a:lnTo>
                <a:lnTo>
                  <a:pt x="302635" y="40020"/>
                </a:lnTo>
                <a:close/>
              </a:path>
              <a:path w="658494" h="126365">
                <a:moveTo>
                  <a:pt x="352442" y="39264"/>
                </a:moveTo>
                <a:lnTo>
                  <a:pt x="314704" y="57908"/>
                </a:lnTo>
                <a:lnTo>
                  <a:pt x="308198" y="84063"/>
                </a:lnTo>
                <a:lnTo>
                  <a:pt x="308909" y="93361"/>
                </a:lnTo>
                <a:lnTo>
                  <a:pt x="333006" y="123517"/>
                </a:lnTo>
                <a:lnTo>
                  <a:pt x="350419" y="126349"/>
                </a:lnTo>
                <a:lnTo>
                  <a:pt x="359948" y="125633"/>
                </a:lnTo>
                <a:lnTo>
                  <a:pt x="368434" y="123454"/>
                </a:lnTo>
                <a:lnTo>
                  <a:pt x="375877" y="119765"/>
                </a:lnTo>
                <a:lnTo>
                  <a:pt x="382276" y="114519"/>
                </a:lnTo>
                <a:lnTo>
                  <a:pt x="385638" y="110241"/>
                </a:lnTo>
                <a:lnTo>
                  <a:pt x="344099" y="110241"/>
                </a:lnTo>
                <a:lnTo>
                  <a:pt x="338536" y="107975"/>
                </a:lnTo>
                <a:lnTo>
                  <a:pt x="334491" y="103445"/>
                </a:lnTo>
                <a:lnTo>
                  <a:pt x="330700" y="98663"/>
                </a:lnTo>
                <a:lnTo>
                  <a:pt x="328677" y="92119"/>
                </a:lnTo>
                <a:lnTo>
                  <a:pt x="328754" y="74244"/>
                </a:lnTo>
                <a:lnTo>
                  <a:pt x="330700" y="67706"/>
                </a:lnTo>
                <a:lnTo>
                  <a:pt x="334744" y="62924"/>
                </a:lnTo>
                <a:lnTo>
                  <a:pt x="338536" y="58141"/>
                </a:lnTo>
                <a:lnTo>
                  <a:pt x="344099" y="55876"/>
                </a:lnTo>
                <a:lnTo>
                  <a:pt x="386718" y="55876"/>
                </a:lnTo>
                <a:lnTo>
                  <a:pt x="383035" y="51094"/>
                </a:lnTo>
                <a:lnTo>
                  <a:pt x="376975" y="45953"/>
                </a:lnTo>
                <a:lnTo>
                  <a:pt x="369825" y="42252"/>
                </a:lnTo>
                <a:lnTo>
                  <a:pt x="361631" y="40015"/>
                </a:lnTo>
                <a:lnTo>
                  <a:pt x="352442" y="39264"/>
                </a:lnTo>
                <a:close/>
              </a:path>
              <a:path w="658494" h="126365">
                <a:moveTo>
                  <a:pt x="386718" y="55876"/>
                </a:moveTo>
                <a:lnTo>
                  <a:pt x="358511" y="55876"/>
                </a:lnTo>
                <a:lnTo>
                  <a:pt x="363819" y="58141"/>
                </a:lnTo>
                <a:lnTo>
                  <a:pt x="367613" y="62672"/>
                </a:lnTo>
                <a:lnTo>
                  <a:pt x="371658" y="67202"/>
                </a:lnTo>
                <a:lnTo>
                  <a:pt x="373427" y="73998"/>
                </a:lnTo>
                <a:lnTo>
                  <a:pt x="373361" y="92119"/>
                </a:lnTo>
                <a:lnTo>
                  <a:pt x="371658" y="98663"/>
                </a:lnTo>
                <a:lnTo>
                  <a:pt x="367866" y="103445"/>
                </a:lnTo>
                <a:lnTo>
                  <a:pt x="364072" y="107975"/>
                </a:lnTo>
                <a:lnTo>
                  <a:pt x="358764" y="110241"/>
                </a:lnTo>
                <a:lnTo>
                  <a:pt x="385638" y="110241"/>
                </a:lnTo>
                <a:lnTo>
                  <a:pt x="387411" y="107975"/>
                </a:lnTo>
                <a:lnTo>
                  <a:pt x="391030" y="100487"/>
                </a:lnTo>
                <a:lnTo>
                  <a:pt x="393196" y="91867"/>
                </a:lnTo>
                <a:lnTo>
                  <a:pt x="393906" y="82302"/>
                </a:lnTo>
                <a:lnTo>
                  <a:pt x="393239" y="72967"/>
                </a:lnTo>
                <a:lnTo>
                  <a:pt x="391220" y="64622"/>
                </a:lnTo>
                <a:lnTo>
                  <a:pt x="387827" y="57315"/>
                </a:lnTo>
                <a:lnTo>
                  <a:pt x="386718" y="55876"/>
                </a:lnTo>
                <a:close/>
              </a:path>
              <a:path w="658494" h="126365">
                <a:moveTo>
                  <a:pt x="403261" y="102689"/>
                </a:moveTo>
                <a:lnTo>
                  <a:pt x="403261" y="122071"/>
                </a:lnTo>
                <a:lnTo>
                  <a:pt x="406296" y="123328"/>
                </a:lnTo>
                <a:lnTo>
                  <a:pt x="409834" y="124336"/>
                </a:lnTo>
                <a:lnTo>
                  <a:pt x="414132" y="125089"/>
                </a:lnTo>
                <a:lnTo>
                  <a:pt x="418177" y="126097"/>
                </a:lnTo>
                <a:lnTo>
                  <a:pt x="421971" y="126349"/>
                </a:lnTo>
                <a:lnTo>
                  <a:pt x="425509" y="126349"/>
                </a:lnTo>
                <a:lnTo>
                  <a:pt x="432862" y="125920"/>
                </a:lnTo>
                <a:lnTo>
                  <a:pt x="457922" y="110745"/>
                </a:lnTo>
                <a:lnTo>
                  <a:pt x="422727" y="110745"/>
                </a:lnTo>
                <a:lnTo>
                  <a:pt x="418936" y="110241"/>
                </a:lnTo>
                <a:lnTo>
                  <a:pt x="410847" y="107219"/>
                </a:lnTo>
                <a:lnTo>
                  <a:pt x="406799" y="105206"/>
                </a:lnTo>
                <a:lnTo>
                  <a:pt x="403261" y="102689"/>
                </a:lnTo>
                <a:close/>
              </a:path>
              <a:path w="658494" h="126365">
                <a:moveTo>
                  <a:pt x="438405" y="39264"/>
                </a:moveTo>
                <a:lnTo>
                  <a:pt x="426015" y="39264"/>
                </a:lnTo>
                <a:lnTo>
                  <a:pt x="418177" y="41529"/>
                </a:lnTo>
                <a:lnTo>
                  <a:pt x="412363" y="46563"/>
                </a:lnTo>
                <a:lnTo>
                  <a:pt x="406296" y="51346"/>
                </a:lnTo>
                <a:lnTo>
                  <a:pt x="403388" y="57133"/>
                </a:lnTo>
                <a:lnTo>
                  <a:pt x="403261" y="70724"/>
                </a:lnTo>
                <a:lnTo>
                  <a:pt x="404777" y="75507"/>
                </a:lnTo>
                <a:lnTo>
                  <a:pt x="410847" y="83058"/>
                </a:lnTo>
                <a:lnTo>
                  <a:pt x="416154" y="86581"/>
                </a:lnTo>
                <a:lnTo>
                  <a:pt x="423234" y="89602"/>
                </a:lnTo>
                <a:lnTo>
                  <a:pt x="429554" y="91867"/>
                </a:lnTo>
                <a:lnTo>
                  <a:pt x="433601" y="94132"/>
                </a:lnTo>
                <a:lnTo>
                  <a:pt x="435877" y="95894"/>
                </a:lnTo>
                <a:lnTo>
                  <a:pt x="437899" y="97907"/>
                </a:lnTo>
                <a:lnTo>
                  <a:pt x="439162" y="100172"/>
                </a:lnTo>
                <a:lnTo>
                  <a:pt x="439162" y="105710"/>
                </a:lnTo>
                <a:lnTo>
                  <a:pt x="438152" y="107723"/>
                </a:lnTo>
                <a:lnTo>
                  <a:pt x="435877" y="108981"/>
                </a:lnTo>
                <a:lnTo>
                  <a:pt x="433854" y="110241"/>
                </a:lnTo>
                <a:lnTo>
                  <a:pt x="430566" y="110745"/>
                </a:lnTo>
                <a:lnTo>
                  <a:pt x="457922" y="110745"/>
                </a:lnTo>
                <a:lnTo>
                  <a:pt x="459135" y="108228"/>
                </a:lnTo>
                <a:lnTo>
                  <a:pt x="437899" y="75759"/>
                </a:lnTo>
                <a:lnTo>
                  <a:pt x="431579" y="73242"/>
                </a:lnTo>
                <a:lnTo>
                  <a:pt x="427785" y="71228"/>
                </a:lnTo>
                <a:lnTo>
                  <a:pt x="424246" y="68207"/>
                </a:lnTo>
                <a:lnTo>
                  <a:pt x="423234" y="65942"/>
                </a:lnTo>
                <a:lnTo>
                  <a:pt x="423234" y="60658"/>
                </a:lnTo>
                <a:lnTo>
                  <a:pt x="424246" y="58645"/>
                </a:lnTo>
                <a:lnTo>
                  <a:pt x="426269" y="57133"/>
                </a:lnTo>
                <a:lnTo>
                  <a:pt x="428544" y="55624"/>
                </a:lnTo>
                <a:lnTo>
                  <a:pt x="431326" y="54868"/>
                </a:lnTo>
                <a:lnTo>
                  <a:pt x="454584" y="54868"/>
                </a:lnTo>
                <a:lnTo>
                  <a:pt x="454584" y="42789"/>
                </a:lnTo>
                <a:lnTo>
                  <a:pt x="452058" y="41781"/>
                </a:lnTo>
                <a:lnTo>
                  <a:pt x="449023" y="40773"/>
                </a:lnTo>
                <a:lnTo>
                  <a:pt x="445482" y="40272"/>
                </a:lnTo>
                <a:lnTo>
                  <a:pt x="441691" y="39516"/>
                </a:lnTo>
                <a:lnTo>
                  <a:pt x="438405" y="39264"/>
                </a:lnTo>
                <a:close/>
              </a:path>
              <a:path w="658494" h="126365">
                <a:moveTo>
                  <a:pt x="454584" y="54868"/>
                </a:moveTo>
                <a:lnTo>
                  <a:pt x="438405" y="54868"/>
                </a:lnTo>
                <a:lnTo>
                  <a:pt x="441944" y="55624"/>
                </a:lnTo>
                <a:lnTo>
                  <a:pt x="445482" y="56881"/>
                </a:lnTo>
                <a:lnTo>
                  <a:pt x="448770" y="58141"/>
                </a:lnTo>
                <a:lnTo>
                  <a:pt x="451805" y="59650"/>
                </a:lnTo>
                <a:lnTo>
                  <a:pt x="454584" y="61160"/>
                </a:lnTo>
                <a:lnTo>
                  <a:pt x="454584" y="54868"/>
                </a:lnTo>
                <a:close/>
              </a:path>
              <a:path w="658494" h="126365">
                <a:moveTo>
                  <a:pt x="511723" y="39264"/>
                </a:moveTo>
                <a:lnTo>
                  <a:pt x="474093" y="57908"/>
                </a:lnTo>
                <a:lnTo>
                  <a:pt x="467480" y="84064"/>
                </a:lnTo>
                <a:lnTo>
                  <a:pt x="468191" y="93361"/>
                </a:lnTo>
                <a:lnTo>
                  <a:pt x="492288" y="123517"/>
                </a:lnTo>
                <a:lnTo>
                  <a:pt x="509701" y="126349"/>
                </a:lnTo>
                <a:lnTo>
                  <a:pt x="519230" y="125633"/>
                </a:lnTo>
                <a:lnTo>
                  <a:pt x="527715" y="123454"/>
                </a:lnTo>
                <a:lnTo>
                  <a:pt x="535158" y="119765"/>
                </a:lnTo>
                <a:lnTo>
                  <a:pt x="541557" y="114519"/>
                </a:lnTo>
                <a:lnTo>
                  <a:pt x="544919" y="110241"/>
                </a:lnTo>
                <a:lnTo>
                  <a:pt x="503634" y="110241"/>
                </a:lnTo>
                <a:lnTo>
                  <a:pt x="497817" y="107976"/>
                </a:lnTo>
                <a:lnTo>
                  <a:pt x="494026" y="103445"/>
                </a:lnTo>
                <a:lnTo>
                  <a:pt x="489981" y="98663"/>
                </a:lnTo>
                <a:lnTo>
                  <a:pt x="487959" y="92119"/>
                </a:lnTo>
                <a:lnTo>
                  <a:pt x="488036" y="74244"/>
                </a:lnTo>
                <a:lnTo>
                  <a:pt x="489981" y="67706"/>
                </a:lnTo>
                <a:lnTo>
                  <a:pt x="494026" y="62924"/>
                </a:lnTo>
                <a:lnTo>
                  <a:pt x="497817" y="58141"/>
                </a:lnTo>
                <a:lnTo>
                  <a:pt x="503634" y="55876"/>
                </a:lnTo>
                <a:lnTo>
                  <a:pt x="546000" y="55876"/>
                </a:lnTo>
                <a:lnTo>
                  <a:pt x="542317" y="51094"/>
                </a:lnTo>
                <a:lnTo>
                  <a:pt x="536292" y="45953"/>
                </a:lnTo>
                <a:lnTo>
                  <a:pt x="529201" y="42252"/>
                </a:lnTo>
                <a:lnTo>
                  <a:pt x="521020" y="40015"/>
                </a:lnTo>
                <a:lnTo>
                  <a:pt x="511723" y="39264"/>
                </a:lnTo>
                <a:close/>
              </a:path>
              <a:path w="658494" h="126365">
                <a:moveTo>
                  <a:pt x="546000" y="55876"/>
                </a:moveTo>
                <a:lnTo>
                  <a:pt x="517793" y="55876"/>
                </a:lnTo>
                <a:lnTo>
                  <a:pt x="523101" y="58141"/>
                </a:lnTo>
                <a:lnTo>
                  <a:pt x="527148" y="62672"/>
                </a:lnTo>
                <a:lnTo>
                  <a:pt x="530939" y="67202"/>
                </a:lnTo>
                <a:lnTo>
                  <a:pt x="532709" y="73998"/>
                </a:lnTo>
                <a:lnTo>
                  <a:pt x="532643" y="92119"/>
                </a:lnTo>
                <a:lnTo>
                  <a:pt x="530939" y="98663"/>
                </a:lnTo>
                <a:lnTo>
                  <a:pt x="527148" y="103445"/>
                </a:lnTo>
                <a:lnTo>
                  <a:pt x="523607" y="107976"/>
                </a:lnTo>
                <a:lnTo>
                  <a:pt x="518046" y="110241"/>
                </a:lnTo>
                <a:lnTo>
                  <a:pt x="544919" y="110241"/>
                </a:lnTo>
                <a:lnTo>
                  <a:pt x="546693" y="107976"/>
                </a:lnTo>
                <a:lnTo>
                  <a:pt x="550312" y="100487"/>
                </a:lnTo>
                <a:lnTo>
                  <a:pt x="552478" y="91867"/>
                </a:lnTo>
                <a:lnTo>
                  <a:pt x="553188" y="82302"/>
                </a:lnTo>
                <a:lnTo>
                  <a:pt x="552520" y="72967"/>
                </a:lnTo>
                <a:lnTo>
                  <a:pt x="550502" y="64622"/>
                </a:lnTo>
                <a:lnTo>
                  <a:pt x="547109" y="57316"/>
                </a:lnTo>
                <a:lnTo>
                  <a:pt x="546000" y="55876"/>
                </a:lnTo>
                <a:close/>
              </a:path>
              <a:path w="658494" h="126365">
                <a:moveTo>
                  <a:pt x="638392" y="57385"/>
                </a:moveTo>
                <a:lnTo>
                  <a:pt x="618416" y="57385"/>
                </a:lnTo>
                <a:lnTo>
                  <a:pt x="618504" y="109233"/>
                </a:lnTo>
                <a:lnTo>
                  <a:pt x="620692" y="115524"/>
                </a:lnTo>
                <a:lnTo>
                  <a:pt x="624739" y="119806"/>
                </a:lnTo>
                <a:lnTo>
                  <a:pt x="628784" y="124336"/>
                </a:lnTo>
                <a:lnTo>
                  <a:pt x="635104" y="126349"/>
                </a:lnTo>
                <a:lnTo>
                  <a:pt x="646228" y="126349"/>
                </a:lnTo>
                <a:lnTo>
                  <a:pt x="649010" y="126097"/>
                </a:lnTo>
                <a:lnTo>
                  <a:pt x="652045" y="125593"/>
                </a:lnTo>
                <a:lnTo>
                  <a:pt x="654824" y="125089"/>
                </a:lnTo>
                <a:lnTo>
                  <a:pt x="656849" y="124336"/>
                </a:lnTo>
                <a:lnTo>
                  <a:pt x="658112" y="123580"/>
                </a:lnTo>
                <a:lnTo>
                  <a:pt x="658112" y="110241"/>
                </a:lnTo>
                <a:lnTo>
                  <a:pt x="645975" y="110241"/>
                </a:lnTo>
                <a:lnTo>
                  <a:pt x="642943" y="109233"/>
                </a:lnTo>
                <a:lnTo>
                  <a:pt x="641171" y="106968"/>
                </a:lnTo>
                <a:lnTo>
                  <a:pt x="639149" y="104954"/>
                </a:lnTo>
                <a:lnTo>
                  <a:pt x="638392" y="101432"/>
                </a:lnTo>
                <a:lnTo>
                  <a:pt x="638392" y="57385"/>
                </a:lnTo>
                <a:close/>
              </a:path>
              <a:path w="658494" h="126365">
                <a:moveTo>
                  <a:pt x="589342" y="57385"/>
                </a:moveTo>
                <a:lnTo>
                  <a:pt x="569369" y="57385"/>
                </a:lnTo>
                <a:lnTo>
                  <a:pt x="569369" y="124336"/>
                </a:lnTo>
                <a:lnTo>
                  <a:pt x="589342" y="124336"/>
                </a:lnTo>
                <a:lnTo>
                  <a:pt x="589342" y="57385"/>
                </a:lnTo>
                <a:close/>
              </a:path>
              <a:path w="658494" h="126365">
                <a:moveTo>
                  <a:pt x="658112" y="107472"/>
                </a:moveTo>
                <a:lnTo>
                  <a:pt x="651032" y="110241"/>
                </a:lnTo>
                <a:lnTo>
                  <a:pt x="658112" y="110241"/>
                </a:lnTo>
                <a:lnTo>
                  <a:pt x="658112" y="107472"/>
                </a:lnTo>
                <a:close/>
              </a:path>
              <a:path w="658494" h="126365">
                <a:moveTo>
                  <a:pt x="658112" y="41277"/>
                </a:moveTo>
                <a:lnTo>
                  <a:pt x="555463" y="41277"/>
                </a:lnTo>
                <a:lnTo>
                  <a:pt x="555463" y="57385"/>
                </a:lnTo>
                <a:lnTo>
                  <a:pt x="658112" y="57385"/>
                </a:lnTo>
                <a:lnTo>
                  <a:pt x="658112" y="41277"/>
                </a:lnTo>
                <a:close/>
              </a:path>
              <a:path w="658494" h="126365">
                <a:moveTo>
                  <a:pt x="604513" y="0"/>
                </a:moveTo>
                <a:lnTo>
                  <a:pt x="590861" y="0"/>
                </a:lnTo>
                <a:lnTo>
                  <a:pt x="583528" y="2769"/>
                </a:lnTo>
                <a:lnTo>
                  <a:pt x="577965" y="8307"/>
                </a:lnTo>
                <a:lnTo>
                  <a:pt x="572151" y="13843"/>
                </a:lnTo>
                <a:lnTo>
                  <a:pt x="569369" y="20890"/>
                </a:lnTo>
                <a:lnTo>
                  <a:pt x="569369" y="41277"/>
                </a:lnTo>
                <a:lnTo>
                  <a:pt x="589342" y="41277"/>
                </a:lnTo>
                <a:lnTo>
                  <a:pt x="589342" y="26177"/>
                </a:lnTo>
                <a:lnTo>
                  <a:pt x="590354" y="22402"/>
                </a:lnTo>
                <a:lnTo>
                  <a:pt x="594905" y="17368"/>
                </a:lnTo>
                <a:lnTo>
                  <a:pt x="597937" y="16108"/>
                </a:lnTo>
                <a:lnTo>
                  <a:pt x="611087" y="16108"/>
                </a:lnTo>
                <a:lnTo>
                  <a:pt x="611087" y="1260"/>
                </a:lnTo>
                <a:lnTo>
                  <a:pt x="609821" y="756"/>
                </a:lnTo>
                <a:lnTo>
                  <a:pt x="604513" y="0"/>
                </a:lnTo>
                <a:close/>
              </a:path>
              <a:path w="658494" h="126365">
                <a:moveTo>
                  <a:pt x="638392" y="16612"/>
                </a:moveTo>
                <a:lnTo>
                  <a:pt x="618416" y="22651"/>
                </a:lnTo>
                <a:lnTo>
                  <a:pt x="618416" y="41277"/>
                </a:lnTo>
                <a:lnTo>
                  <a:pt x="638392" y="41277"/>
                </a:lnTo>
                <a:lnTo>
                  <a:pt x="638392" y="16612"/>
                </a:lnTo>
                <a:close/>
              </a:path>
              <a:path w="658494" h="126365">
                <a:moveTo>
                  <a:pt x="611087" y="16108"/>
                </a:moveTo>
                <a:lnTo>
                  <a:pt x="604260" y="16108"/>
                </a:lnTo>
                <a:lnTo>
                  <a:pt x="606029" y="16360"/>
                </a:lnTo>
                <a:lnTo>
                  <a:pt x="607799" y="16864"/>
                </a:lnTo>
                <a:lnTo>
                  <a:pt x="609315" y="17368"/>
                </a:lnTo>
                <a:lnTo>
                  <a:pt x="610580" y="17872"/>
                </a:lnTo>
                <a:lnTo>
                  <a:pt x="611087" y="18373"/>
                </a:lnTo>
                <a:lnTo>
                  <a:pt x="611087" y="16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0436" y="483106"/>
            <a:ext cx="194169" cy="193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3047" y="3317188"/>
            <a:ext cx="6471285" cy="141605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sz="48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Implement</a:t>
            </a:r>
            <a:r>
              <a:rPr sz="4800" b="1" spc="-1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4800" b="1" spc="-65" dirty="0">
                <a:solidFill>
                  <a:srgbClr val="FFFFFF"/>
                </a:solidFill>
                <a:latin typeface="Segoe UI Semibold"/>
                <a:cs typeface="Segoe UI Semibold"/>
              </a:rPr>
              <a:t>Multi-Factor  </a:t>
            </a:r>
            <a:r>
              <a:rPr sz="48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Authentication</a:t>
            </a:r>
            <a:r>
              <a:rPr sz="4800" b="1" spc="-1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4800" b="1" spc="-95" dirty="0">
                <a:solidFill>
                  <a:srgbClr val="FFFFFF"/>
                </a:solidFill>
                <a:latin typeface="Segoe UI Semibold"/>
                <a:cs typeface="Segoe UI Semibold"/>
              </a:rPr>
              <a:t>(MFA)</a:t>
            </a:r>
            <a:endParaRPr sz="4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4669155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-30" dirty="0">
                <a:solidFill>
                  <a:srgbClr val="0071C5"/>
                </a:solidFill>
              </a:rPr>
              <a:t>Azure </a:t>
            </a:r>
            <a:r>
              <a:rPr sz="4450" spc="-90" dirty="0">
                <a:solidFill>
                  <a:srgbClr val="0071C5"/>
                </a:solidFill>
              </a:rPr>
              <a:t>MFA</a:t>
            </a:r>
            <a:r>
              <a:rPr sz="4450" spc="-190" dirty="0">
                <a:solidFill>
                  <a:srgbClr val="0071C5"/>
                </a:solidFill>
              </a:rPr>
              <a:t> </a:t>
            </a:r>
            <a:r>
              <a:rPr sz="4450" spc="-20" dirty="0">
                <a:solidFill>
                  <a:srgbClr val="0071C5"/>
                </a:solidFill>
              </a:rPr>
              <a:t>Concepts</a:t>
            </a:r>
            <a:endParaRPr sz="4450"/>
          </a:p>
        </p:txBody>
      </p:sp>
      <p:sp>
        <p:nvSpPr>
          <p:cNvPr id="3" name="object 3"/>
          <p:cNvSpPr txBox="1"/>
          <p:nvPr/>
        </p:nvSpPr>
        <p:spPr>
          <a:xfrm>
            <a:off x="608482" y="1358544"/>
            <a:ext cx="10758805" cy="22669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6379" algn="l"/>
              </a:tabLst>
            </a:pPr>
            <a:r>
              <a:rPr sz="2850" spc="-5" dirty="0">
                <a:latin typeface="Calibri"/>
                <a:cs typeface="Calibri"/>
              </a:rPr>
              <a:t>The security </a:t>
            </a:r>
            <a:r>
              <a:rPr sz="2850" dirty="0">
                <a:latin typeface="Calibri"/>
                <a:cs typeface="Calibri"/>
              </a:rPr>
              <a:t>of </a:t>
            </a:r>
            <a:r>
              <a:rPr sz="2850" spc="-55" dirty="0">
                <a:latin typeface="Calibri"/>
                <a:cs typeface="Calibri"/>
              </a:rPr>
              <a:t>MFA </a:t>
            </a:r>
            <a:r>
              <a:rPr sz="2850" spc="-10" dirty="0">
                <a:latin typeface="Calibri"/>
                <a:cs typeface="Calibri"/>
              </a:rPr>
              <a:t>two-step </a:t>
            </a:r>
            <a:r>
              <a:rPr sz="2850" spc="-5" dirty="0">
                <a:latin typeface="Calibri"/>
                <a:cs typeface="Calibri"/>
              </a:rPr>
              <a:t>verification </a:t>
            </a:r>
            <a:r>
              <a:rPr sz="2850" dirty="0">
                <a:latin typeface="Calibri"/>
                <a:cs typeface="Calibri"/>
              </a:rPr>
              <a:t>lies in its </a:t>
            </a:r>
            <a:r>
              <a:rPr sz="2850" spc="-20" dirty="0">
                <a:latin typeface="Calibri"/>
                <a:cs typeface="Calibri"/>
              </a:rPr>
              <a:t>layered</a:t>
            </a:r>
            <a:r>
              <a:rPr sz="2850" spc="60" dirty="0">
                <a:latin typeface="Calibri"/>
                <a:cs typeface="Calibri"/>
              </a:rPr>
              <a:t> </a:t>
            </a:r>
            <a:r>
              <a:rPr sz="2850" spc="-5" dirty="0">
                <a:latin typeface="Calibri"/>
                <a:cs typeface="Calibri"/>
              </a:rPr>
              <a:t>approach</a:t>
            </a:r>
            <a:endParaRPr sz="285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6379" algn="l"/>
              </a:tabLst>
            </a:pPr>
            <a:r>
              <a:rPr sz="2850" spc="-5" dirty="0">
                <a:latin typeface="Calibri"/>
                <a:cs typeface="Calibri"/>
              </a:rPr>
              <a:t>Authentication </a:t>
            </a:r>
            <a:r>
              <a:rPr sz="2850" dirty="0">
                <a:latin typeface="Calibri"/>
                <a:cs typeface="Calibri"/>
              </a:rPr>
              <a:t>methods</a:t>
            </a:r>
            <a:r>
              <a:rPr sz="2850" spc="-30" dirty="0">
                <a:latin typeface="Calibri"/>
                <a:cs typeface="Calibri"/>
              </a:rPr>
              <a:t> </a:t>
            </a:r>
            <a:r>
              <a:rPr sz="2850" dirty="0">
                <a:latin typeface="Calibri"/>
                <a:cs typeface="Calibri"/>
              </a:rPr>
              <a:t>include:</a:t>
            </a:r>
            <a:endParaRPr sz="28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712470" algn="l"/>
              </a:tabLst>
            </a:pPr>
            <a:r>
              <a:rPr sz="2450" spc="-5" dirty="0">
                <a:latin typeface="Calibri"/>
                <a:cs typeface="Calibri"/>
              </a:rPr>
              <a:t>Something </a:t>
            </a:r>
            <a:r>
              <a:rPr sz="2450" spc="-15" dirty="0">
                <a:latin typeface="Calibri"/>
                <a:cs typeface="Calibri"/>
              </a:rPr>
              <a:t>you </a:t>
            </a:r>
            <a:r>
              <a:rPr sz="2450" spc="-5" dirty="0">
                <a:latin typeface="Calibri"/>
                <a:cs typeface="Calibri"/>
              </a:rPr>
              <a:t>know </a:t>
            </a:r>
            <a:r>
              <a:rPr sz="2450" spc="-10" dirty="0">
                <a:latin typeface="Calibri"/>
                <a:cs typeface="Calibri"/>
              </a:rPr>
              <a:t>(typically </a:t>
            </a:r>
            <a:r>
              <a:rPr sz="2450" dirty="0">
                <a:latin typeface="Calibri"/>
                <a:cs typeface="Calibri"/>
              </a:rPr>
              <a:t>a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spc="-15" dirty="0">
                <a:latin typeface="Calibri"/>
                <a:cs typeface="Calibri"/>
              </a:rPr>
              <a:t>password)</a:t>
            </a:r>
            <a:endParaRPr sz="24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712470" algn="l"/>
              </a:tabLst>
            </a:pPr>
            <a:r>
              <a:rPr sz="2450" spc="-5" dirty="0">
                <a:latin typeface="Calibri"/>
                <a:cs typeface="Calibri"/>
              </a:rPr>
              <a:t>Something </a:t>
            </a:r>
            <a:r>
              <a:rPr sz="2450" spc="-15" dirty="0">
                <a:latin typeface="Calibri"/>
                <a:cs typeface="Calibri"/>
              </a:rPr>
              <a:t>you </a:t>
            </a:r>
            <a:r>
              <a:rPr sz="2450" spc="-20" dirty="0">
                <a:latin typeface="Calibri"/>
                <a:cs typeface="Calibri"/>
              </a:rPr>
              <a:t>have </a:t>
            </a:r>
            <a:r>
              <a:rPr sz="2450" spc="-5" dirty="0">
                <a:latin typeface="Calibri"/>
                <a:cs typeface="Calibri"/>
              </a:rPr>
              <a:t>(a </a:t>
            </a:r>
            <a:r>
              <a:rPr sz="2450" spc="-15" dirty="0">
                <a:latin typeface="Calibri"/>
                <a:cs typeface="Calibri"/>
              </a:rPr>
              <a:t>trusted </a:t>
            </a:r>
            <a:r>
              <a:rPr sz="2450" spc="-5" dirty="0">
                <a:latin typeface="Calibri"/>
                <a:cs typeface="Calibri"/>
              </a:rPr>
              <a:t>device </a:t>
            </a:r>
            <a:r>
              <a:rPr sz="2450" spc="-10" dirty="0">
                <a:latin typeface="Calibri"/>
                <a:cs typeface="Calibri"/>
              </a:rPr>
              <a:t>that </a:t>
            </a:r>
            <a:r>
              <a:rPr sz="2450" spc="-5" dirty="0">
                <a:latin typeface="Calibri"/>
                <a:cs typeface="Calibri"/>
              </a:rPr>
              <a:t>is not easily </a:t>
            </a:r>
            <a:r>
              <a:rPr sz="2450" spc="-15" dirty="0">
                <a:latin typeface="Calibri"/>
                <a:cs typeface="Calibri"/>
              </a:rPr>
              <a:t>duplicated, </a:t>
            </a:r>
            <a:r>
              <a:rPr sz="2450" spc="-25" dirty="0">
                <a:latin typeface="Calibri"/>
                <a:cs typeface="Calibri"/>
              </a:rPr>
              <a:t>like </a:t>
            </a:r>
            <a:r>
              <a:rPr sz="2450" spc="-5" dirty="0">
                <a:latin typeface="Calibri"/>
                <a:cs typeface="Calibri"/>
              </a:rPr>
              <a:t>a</a:t>
            </a:r>
            <a:r>
              <a:rPr sz="2450" spc="12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phone)</a:t>
            </a:r>
            <a:endParaRPr sz="24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712470" algn="l"/>
              </a:tabLst>
            </a:pPr>
            <a:r>
              <a:rPr sz="2450" spc="-5" dirty="0">
                <a:latin typeface="Calibri"/>
                <a:cs typeface="Calibri"/>
              </a:rPr>
              <a:t>Something </a:t>
            </a:r>
            <a:r>
              <a:rPr sz="2450" spc="-15" dirty="0">
                <a:latin typeface="Calibri"/>
                <a:cs typeface="Calibri"/>
              </a:rPr>
              <a:t>you are</a:t>
            </a:r>
            <a:r>
              <a:rPr sz="2450" spc="-3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(biometrics)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88187" y="4625099"/>
            <a:ext cx="7435239" cy="1557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4594860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-5" dirty="0">
                <a:solidFill>
                  <a:srgbClr val="0071C5"/>
                </a:solidFill>
              </a:rPr>
              <a:t>Azure </a:t>
            </a:r>
            <a:r>
              <a:rPr sz="4450" spc="-65" dirty="0">
                <a:solidFill>
                  <a:srgbClr val="0071C5"/>
                </a:solidFill>
              </a:rPr>
              <a:t>MFA</a:t>
            </a:r>
            <a:r>
              <a:rPr sz="4450" spc="-60" dirty="0">
                <a:solidFill>
                  <a:srgbClr val="0071C5"/>
                </a:solidFill>
              </a:rPr>
              <a:t> </a:t>
            </a:r>
            <a:r>
              <a:rPr sz="4450" spc="-10" dirty="0">
                <a:solidFill>
                  <a:srgbClr val="0071C5"/>
                </a:solidFill>
              </a:rPr>
              <a:t>Features</a:t>
            </a:r>
            <a:endParaRPr sz="4450"/>
          </a:p>
        </p:txBody>
      </p:sp>
      <p:sp>
        <p:nvSpPr>
          <p:cNvPr id="3" name="object 3"/>
          <p:cNvSpPr txBox="1"/>
          <p:nvPr/>
        </p:nvSpPr>
        <p:spPr>
          <a:xfrm>
            <a:off x="608482" y="1370431"/>
            <a:ext cx="7534909" cy="224472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246379" algn="l"/>
              </a:tabLst>
            </a:pPr>
            <a:r>
              <a:rPr sz="2600" b="1" spc="-10" dirty="0">
                <a:latin typeface="Calibri"/>
                <a:cs typeface="Calibri"/>
              </a:rPr>
              <a:t>Get more </a:t>
            </a:r>
            <a:r>
              <a:rPr sz="2600" b="1" dirty="0">
                <a:latin typeface="Calibri"/>
                <a:cs typeface="Calibri"/>
              </a:rPr>
              <a:t>security </a:t>
            </a:r>
            <a:r>
              <a:rPr sz="2600" b="1" spc="-5" dirty="0">
                <a:latin typeface="Calibri"/>
                <a:cs typeface="Calibri"/>
              </a:rPr>
              <a:t>with </a:t>
            </a:r>
            <a:r>
              <a:rPr sz="2600" b="1" dirty="0">
                <a:latin typeface="Calibri"/>
                <a:cs typeface="Calibri"/>
              </a:rPr>
              <a:t>less</a:t>
            </a:r>
            <a:r>
              <a:rPr sz="2600" b="1" spc="-5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complexity</a:t>
            </a:r>
            <a:endParaRPr sz="260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6379" algn="l"/>
              </a:tabLst>
            </a:pPr>
            <a:r>
              <a:rPr sz="2600" b="1" spc="-20" dirty="0">
                <a:latin typeface="Calibri"/>
                <a:cs typeface="Calibri"/>
              </a:rPr>
              <a:t>Mitigate </a:t>
            </a:r>
            <a:r>
              <a:rPr sz="2600" b="1" spc="-10" dirty="0">
                <a:latin typeface="Calibri"/>
                <a:cs typeface="Calibri"/>
              </a:rPr>
              <a:t>threats </a:t>
            </a:r>
            <a:r>
              <a:rPr sz="2600" b="1" spc="-5" dirty="0">
                <a:latin typeface="Calibri"/>
                <a:cs typeface="Calibri"/>
              </a:rPr>
              <a:t>with real-time monitoring </a:t>
            </a:r>
            <a:r>
              <a:rPr sz="2600" b="1" dirty="0">
                <a:latin typeface="Calibri"/>
                <a:cs typeface="Calibri"/>
              </a:rPr>
              <a:t>and</a:t>
            </a:r>
            <a:r>
              <a:rPr sz="2600" b="1" spc="45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alerts</a:t>
            </a:r>
            <a:endParaRPr sz="260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6379" algn="l"/>
              </a:tabLst>
            </a:pPr>
            <a:r>
              <a:rPr sz="2600" b="1" spc="-5" dirty="0">
                <a:latin typeface="Calibri"/>
                <a:cs typeface="Calibri"/>
              </a:rPr>
              <a:t>Deploy on-premises </a:t>
            </a:r>
            <a:r>
              <a:rPr sz="2600" b="1" dirty="0">
                <a:latin typeface="Calibri"/>
                <a:cs typeface="Calibri"/>
              </a:rPr>
              <a:t>or on </a:t>
            </a:r>
            <a:r>
              <a:rPr sz="2600" b="1" spc="-10" dirty="0">
                <a:latin typeface="Calibri"/>
                <a:cs typeface="Calibri"/>
              </a:rPr>
              <a:t>Azure</a:t>
            </a:r>
            <a:endParaRPr sz="260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6379" algn="l"/>
              </a:tabLst>
            </a:pPr>
            <a:r>
              <a:rPr sz="2600" b="1" dirty="0">
                <a:latin typeface="Calibri"/>
                <a:cs typeface="Calibri"/>
              </a:rPr>
              <a:t>Use </a:t>
            </a:r>
            <a:r>
              <a:rPr sz="2600" b="1" spc="-5" dirty="0">
                <a:latin typeface="Calibri"/>
                <a:cs typeface="Calibri"/>
              </a:rPr>
              <a:t>with Office </a:t>
            </a:r>
            <a:r>
              <a:rPr sz="2600" b="1" dirty="0">
                <a:latin typeface="Calibri"/>
                <a:cs typeface="Calibri"/>
              </a:rPr>
              <a:t>365, </a:t>
            </a:r>
            <a:r>
              <a:rPr sz="2600" b="1" spc="-10" dirty="0">
                <a:latin typeface="Calibri"/>
                <a:cs typeface="Calibri"/>
              </a:rPr>
              <a:t>Salesforce, </a:t>
            </a:r>
            <a:r>
              <a:rPr sz="2600" b="1" spc="-5" dirty="0">
                <a:latin typeface="Calibri"/>
                <a:cs typeface="Calibri"/>
              </a:rPr>
              <a:t>and</a:t>
            </a:r>
            <a:r>
              <a:rPr sz="2600" b="1" spc="-45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more</a:t>
            </a:r>
            <a:endParaRPr sz="260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6379" algn="l"/>
              </a:tabLst>
            </a:pPr>
            <a:r>
              <a:rPr sz="2600" b="1" dirty="0">
                <a:latin typeface="Calibri"/>
                <a:cs typeface="Calibri"/>
              </a:rPr>
              <a:t>Add </a:t>
            </a:r>
            <a:r>
              <a:rPr sz="2600" b="1" spc="-10" dirty="0">
                <a:latin typeface="Calibri"/>
                <a:cs typeface="Calibri"/>
              </a:rPr>
              <a:t>protection </a:t>
            </a:r>
            <a:r>
              <a:rPr sz="2600" b="1" spc="-15" dirty="0">
                <a:latin typeface="Calibri"/>
                <a:cs typeface="Calibri"/>
              </a:rPr>
              <a:t>for </a:t>
            </a:r>
            <a:r>
              <a:rPr sz="2600" b="1" spc="-10" dirty="0">
                <a:latin typeface="Calibri"/>
                <a:cs typeface="Calibri"/>
              </a:rPr>
              <a:t>Azure </a:t>
            </a:r>
            <a:r>
              <a:rPr sz="2600" b="1" spc="-15" dirty="0">
                <a:latin typeface="Calibri"/>
                <a:cs typeface="Calibri"/>
              </a:rPr>
              <a:t>administrator</a:t>
            </a:r>
            <a:r>
              <a:rPr sz="2600" b="1" spc="20" dirty="0">
                <a:latin typeface="Calibri"/>
                <a:cs typeface="Calibri"/>
              </a:rPr>
              <a:t> </a:t>
            </a:r>
            <a:r>
              <a:rPr sz="2600" b="1" spc="-5" dirty="0">
                <a:latin typeface="Calibri"/>
                <a:cs typeface="Calibri"/>
              </a:rPr>
              <a:t>accounts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5839460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-90" dirty="0">
                <a:solidFill>
                  <a:srgbClr val="0071C5"/>
                </a:solidFill>
              </a:rPr>
              <a:t>MFA </a:t>
            </a:r>
            <a:r>
              <a:rPr sz="4450" spc="-15" dirty="0">
                <a:solidFill>
                  <a:srgbClr val="0071C5"/>
                </a:solidFill>
              </a:rPr>
              <a:t>Licensing </a:t>
            </a:r>
            <a:r>
              <a:rPr sz="4450" spc="-5" dirty="0">
                <a:solidFill>
                  <a:srgbClr val="0071C5"/>
                </a:solidFill>
              </a:rPr>
              <a:t>and</a:t>
            </a:r>
            <a:r>
              <a:rPr sz="4450" spc="-160" dirty="0">
                <a:solidFill>
                  <a:srgbClr val="0071C5"/>
                </a:solidFill>
              </a:rPr>
              <a:t> </a:t>
            </a:r>
            <a:r>
              <a:rPr sz="4450" spc="-20" dirty="0">
                <a:solidFill>
                  <a:srgbClr val="0071C5"/>
                </a:solidFill>
              </a:rPr>
              <a:t>Pricing</a:t>
            </a:r>
            <a:endParaRPr sz="4450"/>
          </a:p>
        </p:txBody>
      </p:sp>
      <p:sp>
        <p:nvSpPr>
          <p:cNvPr id="3" name="object 3"/>
          <p:cNvSpPr txBox="1"/>
          <p:nvPr/>
        </p:nvSpPr>
        <p:spPr>
          <a:xfrm>
            <a:off x="608482" y="1381099"/>
            <a:ext cx="10927715" cy="22390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5745" algn="l"/>
                <a:tab pos="246379" algn="l"/>
              </a:tabLst>
            </a:pPr>
            <a:r>
              <a:rPr sz="2000" spc="-10" dirty="0">
                <a:latin typeface="Calibri"/>
                <a:cs typeface="Calibri"/>
              </a:rPr>
              <a:t>There are </a:t>
            </a:r>
            <a:r>
              <a:rPr sz="2000" spc="-5" dirty="0">
                <a:latin typeface="Calibri"/>
                <a:cs typeface="Calibri"/>
              </a:rPr>
              <a:t>three pricing methods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10" dirty="0">
                <a:latin typeface="Calibri"/>
                <a:cs typeface="Calibri"/>
              </a:rPr>
              <a:t>Azure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MFA.</a:t>
            </a:r>
            <a:endParaRPr sz="2000">
              <a:latin typeface="Calibri"/>
              <a:cs typeface="Calibri"/>
            </a:endParaRPr>
          </a:p>
          <a:p>
            <a:pPr marL="245745" indent="-233045">
              <a:lnSpc>
                <a:spcPts val="2345"/>
              </a:lnSpc>
              <a:spcBef>
                <a:spcPts val="275"/>
              </a:spcBef>
              <a:buFont typeface="Arial"/>
              <a:buChar char="•"/>
              <a:tabLst>
                <a:tab pos="245745" algn="l"/>
                <a:tab pos="246379" algn="l"/>
              </a:tabLst>
            </a:pPr>
            <a:r>
              <a:rPr sz="2000" b="1" spc="-5" dirty="0">
                <a:latin typeface="Calibri"/>
                <a:cs typeface="Calibri"/>
              </a:rPr>
              <a:t>Consumption </a:t>
            </a:r>
            <a:r>
              <a:rPr sz="2000" b="1" dirty="0">
                <a:latin typeface="Calibri"/>
                <a:cs typeface="Calibri"/>
              </a:rPr>
              <a:t>based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billing</a:t>
            </a:r>
            <a:endParaRPr sz="2000">
              <a:latin typeface="Calibri"/>
              <a:cs typeface="Calibri"/>
            </a:endParaRPr>
          </a:p>
          <a:p>
            <a:pPr marL="711835" marR="72390" lvl="1" indent="-233045">
              <a:lnSpc>
                <a:spcPct val="70000"/>
              </a:lnSpc>
              <a:spcBef>
                <a:spcPts val="560"/>
              </a:spcBef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1700" b="1" spc="-10" dirty="0">
                <a:latin typeface="Calibri"/>
                <a:cs typeface="Calibri"/>
              </a:rPr>
              <a:t>Per </a:t>
            </a:r>
            <a:r>
              <a:rPr sz="1700" b="1" spc="-30" dirty="0">
                <a:latin typeface="Calibri"/>
                <a:cs typeface="Calibri"/>
              </a:rPr>
              <a:t>user. </a:t>
            </a:r>
            <a:r>
              <a:rPr sz="1700" spc="-50" dirty="0">
                <a:latin typeface="Calibri"/>
                <a:cs typeface="Calibri"/>
              </a:rPr>
              <a:t>You </a:t>
            </a:r>
            <a:r>
              <a:rPr sz="1700" spc="-5" dirty="0">
                <a:latin typeface="Calibri"/>
                <a:cs typeface="Calibri"/>
              </a:rPr>
              <a:t>can </a:t>
            </a:r>
            <a:r>
              <a:rPr sz="1700" spc="-15" dirty="0">
                <a:latin typeface="Calibri"/>
                <a:cs typeface="Calibri"/>
              </a:rPr>
              <a:t>pay </a:t>
            </a:r>
            <a:r>
              <a:rPr sz="1700" spc="-5" dirty="0">
                <a:latin typeface="Calibri"/>
                <a:cs typeface="Calibri"/>
              </a:rPr>
              <a:t>per </a:t>
            </a:r>
            <a:r>
              <a:rPr sz="1700" spc="-35" dirty="0">
                <a:latin typeface="Calibri"/>
                <a:cs typeface="Calibri"/>
              </a:rPr>
              <a:t>user. </a:t>
            </a:r>
            <a:r>
              <a:rPr sz="1700" spc="-10" dirty="0">
                <a:latin typeface="Calibri"/>
                <a:cs typeface="Calibri"/>
              </a:rPr>
              <a:t>Each </a:t>
            </a:r>
            <a:r>
              <a:rPr sz="1700" dirty="0">
                <a:latin typeface="Calibri"/>
                <a:cs typeface="Calibri"/>
              </a:rPr>
              <a:t>user has </a:t>
            </a:r>
            <a:r>
              <a:rPr sz="1700" spc="-5" dirty="0">
                <a:latin typeface="Calibri"/>
                <a:cs typeface="Calibri"/>
              </a:rPr>
              <a:t>unlimited authentications. </a:t>
            </a:r>
            <a:r>
              <a:rPr sz="1700" dirty="0">
                <a:latin typeface="Calibri"/>
                <a:cs typeface="Calibri"/>
              </a:rPr>
              <a:t>Use this model if </a:t>
            </a:r>
            <a:r>
              <a:rPr sz="1700" spc="-10" dirty="0">
                <a:latin typeface="Calibri"/>
                <a:cs typeface="Calibri"/>
              </a:rPr>
              <a:t>you </a:t>
            </a:r>
            <a:r>
              <a:rPr sz="1700" spc="-5" dirty="0">
                <a:latin typeface="Calibri"/>
                <a:cs typeface="Calibri"/>
              </a:rPr>
              <a:t>know how </a:t>
            </a:r>
            <a:r>
              <a:rPr sz="1700" spc="-10" dirty="0">
                <a:latin typeface="Calibri"/>
                <a:cs typeface="Calibri"/>
              </a:rPr>
              <a:t>many </a:t>
            </a:r>
            <a:r>
              <a:rPr sz="1700" spc="-5" dirty="0">
                <a:latin typeface="Calibri"/>
                <a:cs typeface="Calibri"/>
              </a:rPr>
              <a:t>users  </a:t>
            </a:r>
            <a:r>
              <a:rPr sz="1700" spc="-10" dirty="0">
                <a:latin typeface="Calibri"/>
                <a:cs typeface="Calibri"/>
              </a:rPr>
              <a:t>you have </a:t>
            </a:r>
            <a:r>
              <a:rPr sz="1700" dirty="0">
                <a:latin typeface="Calibri"/>
                <a:cs typeface="Calibri"/>
              </a:rPr>
              <a:t>and </a:t>
            </a:r>
            <a:r>
              <a:rPr sz="1700" spc="-5" dirty="0">
                <a:latin typeface="Calibri"/>
                <a:cs typeface="Calibri"/>
              </a:rPr>
              <a:t>can accurately estimate </a:t>
            </a:r>
            <a:r>
              <a:rPr sz="1700" spc="-10" dirty="0">
                <a:latin typeface="Calibri"/>
                <a:cs typeface="Calibri"/>
              </a:rPr>
              <a:t>your</a:t>
            </a:r>
            <a:r>
              <a:rPr sz="1700" spc="-7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costs.</a:t>
            </a:r>
            <a:endParaRPr sz="1700">
              <a:latin typeface="Calibri"/>
              <a:cs typeface="Calibri"/>
            </a:endParaRPr>
          </a:p>
          <a:p>
            <a:pPr marL="711835" lvl="1" indent="-233045">
              <a:lnSpc>
                <a:spcPts val="1625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1700" b="1" spc="-10" dirty="0">
                <a:latin typeface="Calibri"/>
                <a:cs typeface="Calibri"/>
              </a:rPr>
              <a:t>Per </a:t>
            </a:r>
            <a:r>
              <a:rPr sz="1700" b="1" spc="-5" dirty="0">
                <a:latin typeface="Calibri"/>
                <a:cs typeface="Calibri"/>
              </a:rPr>
              <a:t>authentication</a:t>
            </a:r>
            <a:r>
              <a:rPr sz="1700" spc="-5" dirty="0">
                <a:latin typeface="Calibri"/>
                <a:cs typeface="Calibri"/>
              </a:rPr>
              <a:t>. </a:t>
            </a:r>
            <a:r>
              <a:rPr sz="1700" spc="-50" dirty="0">
                <a:latin typeface="Calibri"/>
                <a:cs typeface="Calibri"/>
              </a:rPr>
              <a:t>You </a:t>
            </a:r>
            <a:r>
              <a:rPr sz="1700" spc="-5" dirty="0">
                <a:latin typeface="Calibri"/>
                <a:cs typeface="Calibri"/>
              </a:rPr>
              <a:t>can </a:t>
            </a:r>
            <a:r>
              <a:rPr sz="1700" spc="-15" dirty="0">
                <a:latin typeface="Calibri"/>
                <a:cs typeface="Calibri"/>
              </a:rPr>
              <a:t>pay </a:t>
            </a:r>
            <a:r>
              <a:rPr sz="1700" spc="-20" dirty="0">
                <a:latin typeface="Calibri"/>
                <a:cs typeface="Calibri"/>
              </a:rPr>
              <a:t>for </a:t>
            </a:r>
            <a:r>
              <a:rPr sz="1700" dirty="0">
                <a:latin typeface="Calibri"/>
                <a:cs typeface="Calibri"/>
              </a:rPr>
              <a:t>a </a:t>
            </a:r>
            <a:r>
              <a:rPr sz="1700" spc="-5" dirty="0">
                <a:latin typeface="Calibri"/>
                <a:cs typeface="Calibri"/>
              </a:rPr>
              <a:t>bundle (10) of authentications. </a:t>
            </a:r>
            <a:r>
              <a:rPr sz="1700" dirty="0">
                <a:latin typeface="Calibri"/>
                <a:cs typeface="Calibri"/>
              </a:rPr>
              <a:t>Use this model when </a:t>
            </a:r>
            <a:r>
              <a:rPr sz="1700" spc="-10" dirty="0">
                <a:latin typeface="Calibri"/>
                <a:cs typeface="Calibri"/>
              </a:rPr>
              <a:t>you are </a:t>
            </a:r>
            <a:r>
              <a:rPr sz="1700" spc="-5" dirty="0">
                <a:latin typeface="Calibri"/>
                <a:cs typeface="Calibri"/>
              </a:rPr>
              <a:t>unsure how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many</a:t>
            </a:r>
            <a:endParaRPr sz="1700">
              <a:latin typeface="Calibri"/>
              <a:cs typeface="Calibri"/>
            </a:endParaRPr>
          </a:p>
          <a:p>
            <a:pPr marL="711835">
              <a:lnSpc>
                <a:spcPts val="1735"/>
              </a:lnSpc>
            </a:pPr>
            <a:r>
              <a:rPr sz="1700" spc="-5" dirty="0">
                <a:latin typeface="Calibri"/>
                <a:cs typeface="Calibri"/>
              </a:rPr>
              <a:t>users </a:t>
            </a:r>
            <a:r>
              <a:rPr sz="1700" dirty="0">
                <a:latin typeface="Calibri"/>
                <a:cs typeface="Calibri"/>
              </a:rPr>
              <a:t>will </a:t>
            </a:r>
            <a:r>
              <a:rPr sz="1700" spc="-5" dirty="0">
                <a:latin typeface="Calibri"/>
                <a:cs typeface="Calibri"/>
              </a:rPr>
              <a:t>participate </a:t>
            </a:r>
            <a:r>
              <a:rPr sz="1700" dirty="0">
                <a:latin typeface="Calibri"/>
                <a:cs typeface="Calibri"/>
              </a:rPr>
              <a:t>in </a:t>
            </a:r>
            <a:r>
              <a:rPr sz="1700" spc="-35" dirty="0">
                <a:latin typeface="Calibri"/>
                <a:cs typeface="Calibri"/>
              </a:rPr>
              <a:t>MFA</a:t>
            </a:r>
            <a:r>
              <a:rPr sz="1700" spc="-1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authentication.</a:t>
            </a:r>
            <a:endParaRPr sz="170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245745" algn="l"/>
                <a:tab pos="246379" algn="l"/>
              </a:tabLst>
            </a:pPr>
            <a:r>
              <a:rPr sz="2000" b="1" spc="-35" dirty="0">
                <a:latin typeface="Calibri"/>
                <a:cs typeface="Calibri"/>
              </a:rPr>
              <a:t>MFA </a:t>
            </a:r>
            <a:r>
              <a:rPr sz="2000" b="1" dirty="0">
                <a:latin typeface="Calibri"/>
                <a:cs typeface="Calibri"/>
              </a:rPr>
              <a:t>licenses included in other</a:t>
            </a:r>
            <a:r>
              <a:rPr sz="2000" b="1" spc="-6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products</a:t>
            </a:r>
            <a:endParaRPr sz="200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245745" algn="l"/>
                <a:tab pos="246379" algn="l"/>
              </a:tabLst>
            </a:pPr>
            <a:r>
              <a:rPr sz="2000" b="1" spc="-10" dirty="0">
                <a:latin typeface="Calibri"/>
                <a:cs typeface="Calibri"/>
              </a:rPr>
              <a:t>Direct </a:t>
            </a:r>
            <a:r>
              <a:rPr sz="2000" b="1" spc="-5" dirty="0">
                <a:latin typeface="Calibri"/>
                <a:cs typeface="Calibri"/>
              </a:rPr>
              <a:t>and </a:t>
            </a:r>
            <a:r>
              <a:rPr sz="2000" b="1" spc="-15" dirty="0">
                <a:latin typeface="Calibri"/>
                <a:cs typeface="Calibri"/>
              </a:rPr>
              <a:t>Volume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licensing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6455410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-25" dirty="0">
                <a:solidFill>
                  <a:srgbClr val="0071C5"/>
                </a:solidFill>
              </a:rPr>
              <a:t>Microsoft </a:t>
            </a:r>
            <a:r>
              <a:rPr sz="4450" spc="-35" dirty="0">
                <a:solidFill>
                  <a:srgbClr val="0071C5"/>
                </a:solidFill>
              </a:rPr>
              <a:t>Authenticator</a:t>
            </a:r>
            <a:r>
              <a:rPr sz="4450" spc="-145" dirty="0">
                <a:solidFill>
                  <a:srgbClr val="0071C5"/>
                </a:solidFill>
              </a:rPr>
              <a:t> </a:t>
            </a:r>
            <a:r>
              <a:rPr sz="4450" spc="-5" dirty="0">
                <a:solidFill>
                  <a:srgbClr val="0071C5"/>
                </a:solidFill>
              </a:rPr>
              <a:t>App</a:t>
            </a:r>
            <a:endParaRPr sz="4450"/>
          </a:p>
        </p:txBody>
      </p:sp>
      <p:sp>
        <p:nvSpPr>
          <p:cNvPr id="3" name="object 3"/>
          <p:cNvSpPr txBox="1"/>
          <p:nvPr/>
        </p:nvSpPr>
        <p:spPr>
          <a:xfrm>
            <a:off x="608482" y="1381404"/>
            <a:ext cx="10864215" cy="223901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245745" algn="l"/>
                <a:tab pos="246379" algn="l"/>
              </a:tabLst>
            </a:pPr>
            <a:r>
              <a:rPr sz="2200" spc="-15" dirty="0">
                <a:latin typeface="Calibri"/>
                <a:cs typeface="Calibri"/>
              </a:rPr>
              <a:t>Prevent </a:t>
            </a:r>
            <a:r>
              <a:rPr sz="2200" spc="-10" dirty="0">
                <a:latin typeface="Calibri"/>
                <a:cs typeface="Calibri"/>
              </a:rPr>
              <a:t>unauthorized </a:t>
            </a:r>
            <a:r>
              <a:rPr sz="2200" spc="-5" dirty="0">
                <a:latin typeface="Calibri"/>
                <a:cs typeface="Calibri"/>
              </a:rPr>
              <a:t>access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accounts</a:t>
            </a:r>
            <a:endParaRPr sz="220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45745" algn="l"/>
                <a:tab pos="246379" algn="l"/>
              </a:tabLst>
            </a:pPr>
            <a:r>
              <a:rPr sz="2200" spc="-15" dirty="0">
                <a:latin typeface="Calibri"/>
                <a:cs typeface="Calibri"/>
              </a:rPr>
              <a:t>Stop </a:t>
            </a:r>
            <a:r>
              <a:rPr sz="2200" spc="-10" dirty="0">
                <a:latin typeface="Calibri"/>
                <a:cs typeface="Calibri"/>
              </a:rPr>
              <a:t>fraudulent transactions by </a:t>
            </a:r>
            <a:r>
              <a:rPr sz="2200" spc="-5" dirty="0">
                <a:latin typeface="Calibri"/>
                <a:cs typeface="Calibri"/>
              </a:rPr>
              <a:t>giving </a:t>
            </a:r>
            <a:r>
              <a:rPr sz="2200" spc="-15" dirty="0">
                <a:latin typeface="Calibri"/>
                <a:cs typeface="Calibri"/>
              </a:rPr>
              <a:t>you </a:t>
            </a:r>
            <a:r>
              <a:rPr sz="2200" spc="-5" dirty="0">
                <a:latin typeface="Calibri"/>
                <a:cs typeface="Calibri"/>
              </a:rPr>
              <a:t>an additional </a:t>
            </a:r>
            <a:r>
              <a:rPr sz="2200" spc="-10" dirty="0">
                <a:latin typeface="Calibri"/>
                <a:cs typeface="Calibri"/>
              </a:rPr>
              <a:t>level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security</a:t>
            </a:r>
            <a:endParaRPr sz="2200">
              <a:latin typeface="Calibri"/>
              <a:cs typeface="Calibri"/>
            </a:endParaRPr>
          </a:p>
          <a:p>
            <a:pPr marL="245745" marR="5080" indent="-233045">
              <a:lnSpc>
                <a:spcPct val="70000"/>
              </a:lnSpc>
              <a:spcBef>
                <a:spcPts val="1000"/>
              </a:spcBef>
              <a:buFont typeface="Arial"/>
              <a:buChar char="•"/>
              <a:tabLst>
                <a:tab pos="245745" algn="l"/>
                <a:tab pos="246379" algn="l"/>
              </a:tabLst>
            </a:pPr>
            <a:r>
              <a:rPr sz="2200" spc="-5" dirty="0">
                <a:latin typeface="Calibri"/>
                <a:cs typeface="Calibri"/>
              </a:rPr>
              <a:t>Use either as a </a:t>
            </a:r>
            <a:r>
              <a:rPr sz="2200" spc="-10" dirty="0">
                <a:latin typeface="Calibri"/>
                <a:cs typeface="Calibri"/>
              </a:rPr>
              <a:t>second verification method </a:t>
            </a:r>
            <a:r>
              <a:rPr sz="2200" spc="-5" dirty="0">
                <a:latin typeface="Calibri"/>
                <a:cs typeface="Calibri"/>
              </a:rPr>
              <a:t>or as a </a:t>
            </a:r>
            <a:r>
              <a:rPr sz="2200" spc="-10" dirty="0">
                <a:latin typeface="Calibri"/>
                <a:cs typeface="Calibri"/>
              </a:rPr>
              <a:t>replacement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spc="-15" dirty="0">
                <a:latin typeface="Calibri"/>
                <a:cs typeface="Calibri"/>
              </a:rPr>
              <a:t>your password </a:t>
            </a:r>
            <a:r>
              <a:rPr sz="2200" spc="-5" dirty="0">
                <a:latin typeface="Calibri"/>
                <a:cs typeface="Calibri"/>
              </a:rPr>
              <a:t>when </a:t>
            </a:r>
            <a:r>
              <a:rPr sz="2200" spc="-10" dirty="0">
                <a:latin typeface="Calibri"/>
                <a:cs typeface="Calibri"/>
              </a:rPr>
              <a:t>using  phone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sign-in</a:t>
            </a:r>
            <a:endParaRPr sz="2200">
              <a:latin typeface="Calibri"/>
              <a:cs typeface="Calibri"/>
            </a:endParaRPr>
          </a:p>
          <a:p>
            <a:pPr marL="245745" indent="-233045">
              <a:lnSpc>
                <a:spcPts val="2545"/>
              </a:lnSpc>
              <a:spcBef>
                <a:spcPts val="215"/>
              </a:spcBef>
              <a:buFont typeface="Arial"/>
              <a:buChar char="•"/>
              <a:tabLst>
                <a:tab pos="245745" algn="l"/>
                <a:tab pos="246379" algn="l"/>
              </a:tabLst>
            </a:pP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app </a:t>
            </a:r>
            <a:r>
              <a:rPr sz="2200" spc="-15" dirty="0">
                <a:latin typeface="Calibri"/>
                <a:cs typeface="Calibri"/>
              </a:rPr>
              <a:t>can </a:t>
            </a:r>
            <a:r>
              <a:rPr sz="2200" spc="-10" dirty="0">
                <a:latin typeface="Calibri"/>
                <a:cs typeface="Calibri"/>
              </a:rPr>
              <a:t>work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spc="-10" dirty="0">
                <a:latin typeface="Calibri"/>
                <a:cs typeface="Calibri"/>
              </a:rPr>
              <a:t>one </a:t>
            </a:r>
            <a:r>
              <a:rPr sz="2200" spc="-5" dirty="0">
                <a:latin typeface="Calibri"/>
                <a:cs typeface="Calibri"/>
              </a:rPr>
              <a:t>of </a:t>
            </a:r>
            <a:r>
              <a:rPr sz="2200" spc="-15" dirty="0">
                <a:latin typeface="Calibri"/>
                <a:cs typeface="Calibri"/>
              </a:rPr>
              <a:t>two</a:t>
            </a:r>
            <a:r>
              <a:rPr sz="2200" spc="8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ways:</a:t>
            </a:r>
            <a:endParaRPr sz="2200">
              <a:latin typeface="Calibri"/>
              <a:cs typeface="Calibri"/>
            </a:endParaRPr>
          </a:p>
          <a:p>
            <a:pPr marL="711835" lvl="1" indent="-233045">
              <a:lnSpc>
                <a:spcPts val="2095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1900" b="0" dirty="0">
                <a:latin typeface="Segoe UI Semilight"/>
                <a:cs typeface="Segoe UI Semilight"/>
              </a:rPr>
              <a:t>Notification. </a:t>
            </a:r>
            <a:r>
              <a:rPr sz="1900" b="0" spc="-5" dirty="0">
                <a:latin typeface="Segoe UI Semilight"/>
                <a:cs typeface="Segoe UI Semilight"/>
              </a:rPr>
              <a:t>The app </a:t>
            </a:r>
            <a:r>
              <a:rPr sz="1900" b="0" spc="-10" dirty="0">
                <a:latin typeface="Segoe UI Semilight"/>
                <a:cs typeface="Segoe UI Semilight"/>
              </a:rPr>
              <a:t>sends </a:t>
            </a:r>
            <a:r>
              <a:rPr sz="1900" b="0" spc="-5" dirty="0">
                <a:latin typeface="Segoe UI Semilight"/>
                <a:cs typeface="Segoe UI Semilight"/>
              </a:rPr>
              <a:t>a notification </a:t>
            </a:r>
            <a:r>
              <a:rPr sz="1900" b="0" spc="-10" dirty="0">
                <a:latin typeface="Segoe UI Semilight"/>
                <a:cs typeface="Segoe UI Semilight"/>
              </a:rPr>
              <a:t>to your </a:t>
            </a:r>
            <a:r>
              <a:rPr sz="1900" b="0" spc="-5" dirty="0">
                <a:latin typeface="Segoe UI Semilight"/>
                <a:cs typeface="Segoe UI Semilight"/>
              </a:rPr>
              <a:t>device, then </a:t>
            </a:r>
            <a:r>
              <a:rPr sz="1900" b="0" spc="-20" dirty="0">
                <a:latin typeface="Segoe UI Semilight"/>
                <a:cs typeface="Segoe UI Semilight"/>
              </a:rPr>
              <a:t>Verify </a:t>
            </a:r>
            <a:r>
              <a:rPr sz="1900" b="0" spc="-5" dirty="0">
                <a:latin typeface="Segoe UI Semilight"/>
                <a:cs typeface="Segoe UI Semilight"/>
              </a:rPr>
              <a:t>or</a:t>
            </a:r>
            <a:r>
              <a:rPr sz="1900" b="0" spc="135" dirty="0">
                <a:latin typeface="Segoe UI Semilight"/>
                <a:cs typeface="Segoe UI Semilight"/>
              </a:rPr>
              <a:t> </a:t>
            </a:r>
            <a:r>
              <a:rPr sz="1900" b="0" spc="-5" dirty="0">
                <a:latin typeface="Segoe UI Semilight"/>
                <a:cs typeface="Segoe UI Semilight"/>
              </a:rPr>
              <a:t>Deny</a:t>
            </a:r>
            <a:endParaRPr sz="1900">
              <a:latin typeface="Segoe UI Semilight"/>
              <a:cs typeface="Segoe UI Semilight"/>
            </a:endParaRPr>
          </a:p>
          <a:p>
            <a:pPr marL="711835" lvl="1" indent="-233045">
              <a:lnSpc>
                <a:spcPts val="2190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1900" b="0" spc="-10" dirty="0">
                <a:latin typeface="Segoe UI Semilight"/>
                <a:cs typeface="Segoe UI Semilight"/>
              </a:rPr>
              <a:t>Verification </a:t>
            </a:r>
            <a:r>
              <a:rPr sz="1900" b="0" spc="5" dirty="0">
                <a:latin typeface="Segoe UI Semilight"/>
                <a:cs typeface="Segoe UI Semilight"/>
              </a:rPr>
              <a:t>code. </a:t>
            </a:r>
            <a:r>
              <a:rPr sz="1900" b="0" spc="-10" dirty="0">
                <a:latin typeface="Segoe UI Semilight"/>
                <a:cs typeface="Segoe UI Semilight"/>
              </a:rPr>
              <a:t>Open </a:t>
            </a:r>
            <a:r>
              <a:rPr sz="1900" b="0" spc="-5" dirty="0">
                <a:latin typeface="Segoe UI Semilight"/>
                <a:cs typeface="Segoe UI Semilight"/>
              </a:rPr>
              <a:t>the app and </a:t>
            </a:r>
            <a:r>
              <a:rPr sz="1900" b="0" dirty="0">
                <a:latin typeface="Segoe UI Semilight"/>
                <a:cs typeface="Segoe UI Semilight"/>
              </a:rPr>
              <a:t>copy </a:t>
            </a:r>
            <a:r>
              <a:rPr sz="1900" b="0" spc="-5" dirty="0">
                <a:latin typeface="Segoe UI Semilight"/>
                <a:cs typeface="Segoe UI Semilight"/>
              </a:rPr>
              <a:t>the verification code </a:t>
            </a:r>
            <a:r>
              <a:rPr sz="1900" b="0" spc="-10" dirty="0">
                <a:latin typeface="Segoe UI Semilight"/>
                <a:cs typeface="Segoe UI Semilight"/>
              </a:rPr>
              <a:t>onto </a:t>
            </a:r>
            <a:r>
              <a:rPr sz="1900" b="0" spc="-5" dirty="0">
                <a:latin typeface="Segoe UI Semilight"/>
                <a:cs typeface="Segoe UI Semilight"/>
              </a:rPr>
              <a:t>the sign-in</a:t>
            </a:r>
            <a:r>
              <a:rPr sz="1900" b="0" spc="100" dirty="0">
                <a:latin typeface="Segoe UI Semilight"/>
                <a:cs typeface="Segoe UI Semilight"/>
              </a:rPr>
              <a:t> </a:t>
            </a:r>
            <a:r>
              <a:rPr sz="1900" b="0" spc="-10" dirty="0">
                <a:latin typeface="Segoe UI Semilight"/>
                <a:cs typeface="Segoe UI Semilight"/>
              </a:rPr>
              <a:t>screen</a:t>
            </a:r>
            <a:endParaRPr sz="19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5267325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-65" dirty="0">
                <a:solidFill>
                  <a:srgbClr val="0071C5"/>
                </a:solidFill>
              </a:rPr>
              <a:t>MFA </a:t>
            </a:r>
            <a:r>
              <a:rPr sz="4450" spc="-30" dirty="0">
                <a:solidFill>
                  <a:srgbClr val="0071C5"/>
                </a:solidFill>
              </a:rPr>
              <a:t>for </a:t>
            </a:r>
            <a:r>
              <a:rPr sz="4450" spc="10" dirty="0">
                <a:solidFill>
                  <a:srgbClr val="0071C5"/>
                </a:solidFill>
              </a:rPr>
              <a:t>Global</a:t>
            </a:r>
            <a:r>
              <a:rPr sz="4450" spc="35" dirty="0">
                <a:solidFill>
                  <a:srgbClr val="0071C5"/>
                </a:solidFill>
              </a:rPr>
              <a:t> </a:t>
            </a:r>
            <a:r>
              <a:rPr sz="4450" spc="10" dirty="0">
                <a:solidFill>
                  <a:srgbClr val="0071C5"/>
                </a:solidFill>
              </a:rPr>
              <a:t>Admins</a:t>
            </a:r>
            <a:endParaRPr sz="4450"/>
          </a:p>
        </p:txBody>
      </p:sp>
      <p:sp>
        <p:nvSpPr>
          <p:cNvPr id="3" name="object 3"/>
          <p:cNvSpPr txBox="1"/>
          <p:nvPr/>
        </p:nvSpPr>
        <p:spPr>
          <a:xfrm>
            <a:off x="9931661" y="1791969"/>
            <a:ext cx="17005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Calibri"/>
                <a:cs typeface="Calibri"/>
              </a:rPr>
              <a:t>s, </a:t>
            </a:r>
            <a:r>
              <a:rPr sz="2600" spc="-20" dirty="0">
                <a:latin typeface="Calibri"/>
                <a:cs typeface="Calibri"/>
              </a:rPr>
              <a:t>like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virtual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45230" y="2472893"/>
            <a:ext cx="19050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Calibri"/>
                <a:cs typeface="Calibri"/>
              </a:rPr>
              <a:t>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8482" y="1388109"/>
            <a:ext cx="887094" cy="2190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6379" algn="l"/>
              </a:tabLst>
            </a:pPr>
            <a:r>
              <a:rPr sz="2600" spc="-10" dirty="0">
                <a:latin typeface="Calibri"/>
                <a:cs typeface="Calibri"/>
              </a:rPr>
              <a:t>Free</a:t>
            </a:r>
            <a:endParaRPr sz="2600">
              <a:latin typeface="Calibri"/>
              <a:cs typeface="Calibri"/>
            </a:endParaRPr>
          </a:p>
          <a:p>
            <a:pPr marL="245745" indent="-233045">
              <a:lnSpc>
                <a:spcPts val="2650"/>
              </a:lnSpc>
              <a:spcBef>
                <a:spcPts val="55"/>
              </a:spcBef>
              <a:buFont typeface="Arial"/>
              <a:buChar char="•"/>
              <a:tabLst>
                <a:tab pos="246379" algn="l"/>
              </a:tabLst>
            </a:pPr>
            <a:r>
              <a:rPr sz="2600" dirty="0">
                <a:latin typeface="Calibri"/>
                <a:cs typeface="Calibri"/>
              </a:rPr>
              <a:t>Ad</a:t>
            </a:r>
            <a:endParaRPr sz="2600">
              <a:latin typeface="Calibri"/>
              <a:cs typeface="Calibri"/>
            </a:endParaRPr>
          </a:p>
          <a:p>
            <a:pPr marL="245745">
              <a:lnSpc>
                <a:spcPts val="2650"/>
              </a:lnSpc>
            </a:pPr>
            <a:r>
              <a:rPr sz="2600" dirty="0">
                <a:latin typeface="Calibri"/>
                <a:cs typeface="Calibri"/>
              </a:rPr>
              <a:t>ma</a:t>
            </a:r>
            <a:endParaRPr sz="2600">
              <a:latin typeface="Calibri"/>
              <a:cs typeface="Calibri"/>
            </a:endParaRPr>
          </a:p>
          <a:p>
            <a:pPr marL="245745" marR="5080" indent="-233045">
              <a:lnSpc>
                <a:spcPct val="70100"/>
              </a:lnSpc>
              <a:spcBef>
                <a:spcPts val="994"/>
              </a:spcBef>
              <a:buFont typeface="Arial"/>
              <a:buChar char="•"/>
              <a:tabLst>
                <a:tab pos="246379" algn="l"/>
              </a:tabLst>
            </a:pPr>
            <a:r>
              <a:rPr sz="2600" spc="-5" dirty="0">
                <a:latin typeface="Calibri"/>
                <a:cs typeface="Calibri"/>
              </a:rPr>
              <a:t>Se</a:t>
            </a:r>
            <a:r>
              <a:rPr sz="2600" spc="-25" dirty="0">
                <a:latin typeface="Calibri"/>
                <a:cs typeface="Calibri"/>
              </a:rPr>
              <a:t>c</a:t>
            </a:r>
            <a:r>
              <a:rPr sz="2600" spc="-5" dirty="0">
                <a:latin typeface="Calibri"/>
                <a:cs typeface="Calibri"/>
              </a:rPr>
              <a:t>o  </a:t>
            </a:r>
            <a:r>
              <a:rPr sz="2600" dirty="0">
                <a:latin typeface="Calibri"/>
                <a:cs typeface="Calibri"/>
              </a:rPr>
              <a:t>aut</a:t>
            </a:r>
            <a:endParaRPr sz="260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6379" algn="l"/>
              </a:tabLst>
            </a:pPr>
            <a:r>
              <a:rPr sz="2600" dirty="0">
                <a:latin typeface="Calibri"/>
                <a:cs typeface="Calibri"/>
              </a:rPr>
              <a:t>Use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ts val="2475"/>
              </a:lnSpc>
            </a:pPr>
            <a:r>
              <a:rPr spc="-5" dirty="0"/>
              <a:t>of </a:t>
            </a:r>
            <a:r>
              <a:rPr spc="-10" dirty="0"/>
              <a:t>charge </a:t>
            </a:r>
            <a:r>
              <a:rPr spc="-25" dirty="0"/>
              <a:t>for </a:t>
            </a:r>
            <a:r>
              <a:rPr dirty="0"/>
              <a:t>global </a:t>
            </a:r>
            <a:r>
              <a:rPr spc="-10" dirty="0"/>
              <a:t>administrator</a:t>
            </a:r>
            <a:r>
              <a:rPr spc="-5" dirty="0"/>
              <a:t> security</a:t>
            </a:r>
          </a:p>
          <a:p>
            <a:pPr marL="56515" indent="-57150">
              <a:lnSpc>
                <a:spcPct val="70000"/>
              </a:lnSpc>
              <a:spcBef>
                <a:spcPts val="994"/>
              </a:spcBef>
            </a:pPr>
            <a:r>
              <a:rPr dirty="0"/>
              <a:t>ded </a:t>
            </a:r>
            <a:r>
              <a:rPr spc="-10" dirty="0"/>
              <a:t>level </a:t>
            </a:r>
            <a:r>
              <a:rPr spc="-5" dirty="0"/>
              <a:t>of security </a:t>
            </a:r>
            <a:r>
              <a:rPr dirty="0"/>
              <a:t>when managing and </a:t>
            </a:r>
            <a:r>
              <a:rPr spc="-10" dirty="0"/>
              <a:t>creating Azure resource  </a:t>
            </a:r>
            <a:r>
              <a:rPr dirty="0"/>
              <a:t>chines</a:t>
            </a:r>
          </a:p>
          <a:p>
            <a:pPr marL="76835" marR="78740" indent="184785">
              <a:lnSpc>
                <a:spcPct val="70100"/>
              </a:lnSpc>
              <a:spcBef>
                <a:spcPts val="990"/>
              </a:spcBef>
            </a:pPr>
            <a:r>
              <a:rPr spc="-5" dirty="0"/>
              <a:t>ndary authentication </a:t>
            </a:r>
            <a:r>
              <a:rPr dirty="0"/>
              <a:t>includes </a:t>
            </a:r>
            <a:r>
              <a:rPr spc="-5" dirty="0"/>
              <a:t>phone call, </a:t>
            </a:r>
            <a:r>
              <a:rPr spc="-15" dirty="0"/>
              <a:t>text </a:t>
            </a:r>
            <a:r>
              <a:rPr spc="-5" dirty="0"/>
              <a:t>message, </a:t>
            </a:r>
            <a:r>
              <a:rPr dirty="0"/>
              <a:t>and th  </a:t>
            </a:r>
            <a:r>
              <a:rPr spc="-10" dirty="0"/>
              <a:t>henticator</a:t>
            </a:r>
            <a:r>
              <a:rPr spc="-35" dirty="0"/>
              <a:t> </a:t>
            </a:r>
            <a:r>
              <a:rPr dirty="0"/>
              <a:t>app</a:t>
            </a:r>
          </a:p>
          <a:p>
            <a:pPr marL="212090">
              <a:lnSpc>
                <a:spcPct val="100000"/>
              </a:lnSpc>
              <a:spcBef>
                <a:spcPts val="75"/>
              </a:spcBef>
            </a:pPr>
            <a:r>
              <a:rPr dirty="0"/>
              <a:t>the </a:t>
            </a:r>
            <a:r>
              <a:rPr spc="-10" dirty="0"/>
              <a:t>portal to </a:t>
            </a:r>
            <a:r>
              <a:rPr dirty="0"/>
              <a:t>enable </a:t>
            </a:r>
            <a:r>
              <a:rPr spc="-45" dirty="0"/>
              <a:t>MFA </a:t>
            </a:r>
            <a:r>
              <a:rPr spc="-25" dirty="0"/>
              <a:t>for</a:t>
            </a:r>
            <a:r>
              <a:rPr dirty="0"/>
              <a:t> </a:t>
            </a:r>
            <a:r>
              <a:rPr spc="-15" dirty="0"/>
              <a:t>administrators</a:t>
            </a:r>
          </a:p>
        </p:txBody>
      </p:sp>
      <p:sp>
        <p:nvSpPr>
          <p:cNvPr id="7" name="object 7"/>
          <p:cNvSpPr/>
          <p:nvPr/>
        </p:nvSpPr>
        <p:spPr>
          <a:xfrm>
            <a:off x="1424939" y="1336547"/>
            <a:ext cx="8510016" cy="2083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7141209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dirty="0">
                <a:solidFill>
                  <a:srgbClr val="0071C5"/>
                </a:solidFill>
              </a:rPr>
              <a:t>What </a:t>
            </a:r>
            <a:r>
              <a:rPr sz="4450" spc="-10" dirty="0">
                <a:solidFill>
                  <a:srgbClr val="0071C5"/>
                </a:solidFill>
              </a:rPr>
              <a:t>are </a:t>
            </a:r>
            <a:r>
              <a:rPr sz="4450" spc="-90" dirty="0">
                <a:solidFill>
                  <a:srgbClr val="0071C5"/>
                </a:solidFill>
              </a:rPr>
              <a:t>You </a:t>
            </a:r>
            <a:r>
              <a:rPr sz="4450" spc="-40" dirty="0">
                <a:solidFill>
                  <a:srgbClr val="0071C5"/>
                </a:solidFill>
              </a:rPr>
              <a:t>Trying </a:t>
            </a:r>
            <a:r>
              <a:rPr sz="4450" spc="-15" dirty="0">
                <a:solidFill>
                  <a:srgbClr val="0071C5"/>
                </a:solidFill>
              </a:rPr>
              <a:t>to</a:t>
            </a:r>
            <a:r>
              <a:rPr sz="4450" spc="145" dirty="0">
                <a:solidFill>
                  <a:srgbClr val="0071C5"/>
                </a:solidFill>
              </a:rPr>
              <a:t> </a:t>
            </a:r>
            <a:r>
              <a:rPr sz="4450" spc="5" dirty="0">
                <a:solidFill>
                  <a:srgbClr val="0071C5"/>
                </a:solidFill>
              </a:rPr>
              <a:t>Secure?</a:t>
            </a:r>
            <a:endParaRPr sz="445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90359" y="1444370"/>
          <a:ext cx="10710543" cy="46500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91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6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0864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What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are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you </a:t>
                      </a:r>
                      <a:r>
                        <a:rPr sz="2400" b="0" spc="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trying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to</a:t>
                      </a:r>
                      <a:r>
                        <a:rPr sz="2400" b="0" spc="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secure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Azure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6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MFA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6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MFA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Server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991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First-party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Microsoft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apps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SaaS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apps in the app</a:t>
                      </a:r>
                      <a:r>
                        <a:rPr sz="2400" b="0" spc="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gallery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325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2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Web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applications published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through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Azure</a:t>
                      </a:r>
                      <a:r>
                        <a:rPr sz="2400" b="0" spc="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AD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App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Proxy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3132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IIS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applications not published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through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Azure</a:t>
                      </a:r>
                      <a:r>
                        <a:rPr sz="2400" b="0" spc="-2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AD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App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Proxy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41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Remote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access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such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as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VPN,</a:t>
                      </a:r>
                      <a:r>
                        <a:rPr sz="2400" b="0" spc="7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RDG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7223125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5" dirty="0">
                <a:solidFill>
                  <a:srgbClr val="0071C5"/>
                </a:solidFill>
              </a:rPr>
              <a:t>Where </a:t>
            </a:r>
            <a:r>
              <a:rPr sz="4450" spc="-10" dirty="0">
                <a:solidFill>
                  <a:srgbClr val="0071C5"/>
                </a:solidFill>
              </a:rPr>
              <a:t>Are </a:t>
            </a:r>
            <a:r>
              <a:rPr sz="4450" spc="-65" dirty="0">
                <a:solidFill>
                  <a:srgbClr val="0071C5"/>
                </a:solidFill>
              </a:rPr>
              <a:t>Your </a:t>
            </a:r>
            <a:r>
              <a:rPr sz="4450" dirty="0">
                <a:solidFill>
                  <a:srgbClr val="0071C5"/>
                </a:solidFill>
              </a:rPr>
              <a:t>Users</a:t>
            </a:r>
            <a:r>
              <a:rPr sz="4450" spc="-5" dirty="0">
                <a:solidFill>
                  <a:srgbClr val="0071C5"/>
                </a:solidFill>
              </a:rPr>
              <a:t> Located?</a:t>
            </a:r>
            <a:endParaRPr sz="445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90359" y="1457324"/>
          <a:ext cx="9817099" cy="49301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5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3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5388"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User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Location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Azure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6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MFA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6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MFA</a:t>
                      </a:r>
                      <a:r>
                        <a:rPr sz="24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Server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262"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Azure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Active</a:t>
                      </a:r>
                      <a:r>
                        <a:rPr sz="2400" b="0" spc="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Directory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778"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Azure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AD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and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on-premises AD</a:t>
                      </a:r>
                      <a:r>
                        <a:rPr sz="2400" b="0" spc="2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using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  <a:p>
                      <a:pPr marL="5016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federation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with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AD</a:t>
                      </a:r>
                      <a:r>
                        <a:rPr sz="2400" b="0" spc="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2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FS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660"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Azure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AD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and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on-premises AD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using</a:t>
                      </a:r>
                      <a:r>
                        <a:rPr sz="2400" b="0" spc="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Azure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  <a:p>
                      <a:pPr marL="50165" marR="146685">
                        <a:lnSpc>
                          <a:spcPct val="114999"/>
                        </a:lnSpc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AD Connect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-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no </a:t>
                      </a:r>
                      <a:r>
                        <a:rPr sz="24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password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hash sync or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pass-  through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authentication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1737"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Azure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AD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and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on-premises AD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using</a:t>
                      </a:r>
                      <a:r>
                        <a:rPr sz="2400" b="0" spc="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Azure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  <a:p>
                      <a:pPr marL="50165" marR="721360">
                        <a:lnSpc>
                          <a:spcPct val="114999"/>
                        </a:lnSpc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AD Connect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- with </a:t>
                      </a:r>
                      <a:r>
                        <a:rPr sz="24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password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hash sync or 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pass-through</a:t>
                      </a:r>
                      <a:r>
                        <a:rPr sz="2400" b="0" spc="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authentication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338"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On-premises Active</a:t>
                      </a:r>
                      <a:r>
                        <a:rPr sz="2400" b="0" spc="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Directory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4668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6707505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dirty="0">
                <a:solidFill>
                  <a:srgbClr val="0071C5"/>
                </a:solidFill>
              </a:rPr>
              <a:t>What </a:t>
            </a:r>
            <a:r>
              <a:rPr sz="4450" spc="-10" dirty="0">
                <a:solidFill>
                  <a:srgbClr val="0071C5"/>
                </a:solidFill>
              </a:rPr>
              <a:t>Features </a:t>
            </a:r>
            <a:r>
              <a:rPr sz="4450" spc="20" dirty="0">
                <a:solidFill>
                  <a:srgbClr val="0071C5"/>
                </a:solidFill>
              </a:rPr>
              <a:t>Do </a:t>
            </a:r>
            <a:r>
              <a:rPr sz="4450" spc="-90" dirty="0">
                <a:solidFill>
                  <a:srgbClr val="0071C5"/>
                </a:solidFill>
              </a:rPr>
              <a:t>You</a:t>
            </a:r>
            <a:r>
              <a:rPr sz="4450" spc="-30" dirty="0">
                <a:solidFill>
                  <a:srgbClr val="0071C5"/>
                </a:solidFill>
              </a:rPr>
              <a:t> </a:t>
            </a:r>
            <a:r>
              <a:rPr sz="4450" spc="10" dirty="0">
                <a:solidFill>
                  <a:srgbClr val="0071C5"/>
                </a:solidFill>
              </a:rPr>
              <a:t>Need?</a:t>
            </a:r>
            <a:endParaRPr sz="445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90359" y="1457324"/>
          <a:ext cx="10413999" cy="45729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3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298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Feature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Azure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6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MFA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6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MFA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Server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422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Mobile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app notification and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mobile</a:t>
                      </a:r>
                      <a:r>
                        <a:rPr sz="2400" b="0" spc="-2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app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  <a:p>
                      <a:pPr marL="5143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verification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code as a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second</a:t>
                      </a:r>
                      <a:r>
                        <a:rPr sz="2400" b="0" spc="-3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factor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R="14795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4795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422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Mobile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app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verification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code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as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second</a:t>
                      </a:r>
                      <a:r>
                        <a:rPr sz="2400" b="0" spc="-3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factor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R="14795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4795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478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Phone call or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one-way SMS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as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second</a:t>
                      </a:r>
                      <a:r>
                        <a:rPr sz="2400" b="0" spc="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factor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R="14795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4795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478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Hardware </a:t>
                      </a:r>
                      <a:r>
                        <a:rPr sz="2400" b="0" spc="-5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Tokens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as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second</a:t>
                      </a:r>
                      <a:r>
                        <a:rPr sz="2400" b="0" spc="4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factor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4732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479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PIN mode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4732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479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Fraud </a:t>
                      </a:r>
                      <a:r>
                        <a:rPr sz="2400" b="0" spc="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alert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and </a:t>
                      </a:r>
                      <a:r>
                        <a:rPr sz="2400" b="0" spc="-6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MFA</a:t>
                      </a:r>
                      <a:r>
                        <a:rPr sz="2400" b="0" spc="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reports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R="14732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4732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478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Remember </a:t>
                      </a:r>
                      <a:r>
                        <a:rPr sz="2400" b="0" spc="-6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MFA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for trusted</a:t>
                      </a:r>
                      <a:r>
                        <a:rPr sz="2400" b="0" spc="10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devices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R="14732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45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Conditional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access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R="14732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4732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3766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Azure Migration</a:t>
            </a:r>
            <a:r>
              <a:rPr sz="2800" b="1" spc="-16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30" dirty="0">
                <a:solidFill>
                  <a:srgbClr val="0071C5"/>
                </a:solidFill>
                <a:latin typeface="Segoe UI Semibold"/>
                <a:cs typeface="Segoe UI Semibold"/>
              </a:rPr>
              <a:t>Service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9350375" cy="228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Provides assessment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of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on-premises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workloads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for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migration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</a:t>
            </a:r>
            <a:r>
              <a:rPr sz="2400" b="1" spc="-43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Azure:</a:t>
            </a:r>
            <a:endParaRPr sz="2400">
              <a:latin typeface="Segoe UI Semibold"/>
              <a:cs typeface="Segoe UI Semibold"/>
            </a:endParaRPr>
          </a:p>
          <a:p>
            <a:pPr marL="12700" marR="384937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migration suitability 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on-premises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machines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performance-based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sizing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4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cost estimates for running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your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on-premises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machines on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Azure</a:t>
            </a:r>
            <a:r>
              <a:rPr sz="2000" b="1" spc="4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VMs</a:t>
            </a:r>
            <a:endParaRPr sz="2000">
              <a:latin typeface="Segoe UI"/>
              <a:cs typeface="Segoe UI"/>
            </a:endParaRPr>
          </a:p>
          <a:p>
            <a:pPr marL="12700" marR="6917690">
              <a:lnSpc>
                <a:spcPct val="100000"/>
              </a:lnSpc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Follows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two</a:t>
            </a:r>
            <a:r>
              <a:rPr sz="2400" b="1" spc="-1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steps: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Discover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machines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Create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Assessments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62954" y="3465052"/>
            <a:ext cx="8296663" cy="2079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7031" y="3153663"/>
            <a:ext cx="4042918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35448" y="3351961"/>
            <a:ext cx="124327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24297" y="3153663"/>
            <a:ext cx="4363720" cy="350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451" y="441146"/>
            <a:ext cx="1229360" cy="5854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50" b="1" u="heavy" spc="-40" dirty="0">
                <a:uFill>
                  <a:solidFill>
                    <a:srgbClr val="0078D3"/>
                  </a:solidFill>
                </a:uFill>
                <a:latin typeface="Segoe UI Semibold"/>
                <a:cs typeface="Segoe UI Semibold"/>
                <a:hlinkClick r:id="rId2"/>
              </a:rPr>
              <a:t>V</a:t>
            </a:r>
            <a:r>
              <a:rPr sz="3650" b="1" u="heavy" spc="-45" dirty="0">
                <a:uFill>
                  <a:solidFill>
                    <a:srgbClr val="0078D3"/>
                  </a:solidFill>
                </a:uFill>
                <a:latin typeface="Segoe UI Semibold"/>
                <a:cs typeface="Segoe UI Semibold"/>
                <a:hlinkClick r:id="rId2"/>
              </a:rPr>
              <a:t>id</a:t>
            </a:r>
            <a:r>
              <a:rPr sz="3650" b="1" u="heavy" spc="-35" dirty="0">
                <a:uFill>
                  <a:solidFill>
                    <a:srgbClr val="0078D3"/>
                  </a:solidFill>
                </a:uFill>
                <a:latin typeface="Segoe UI Semibold"/>
                <a:cs typeface="Segoe UI Semibold"/>
                <a:hlinkClick r:id="rId2"/>
              </a:rPr>
              <a:t>e</a:t>
            </a:r>
            <a:r>
              <a:rPr sz="3650" b="1" u="heavy" spc="10" dirty="0">
                <a:uFill>
                  <a:solidFill>
                    <a:srgbClr val="0078D3"/>
                  </a:solidFill>
                </a:uFill>
                <a:latin typeface="Segoe UI Semibold"/>
                <a:cs typeface="Segoe UI Semibold"/>
                <a:hlinkClick r:id="rId2"/>
              </a:rPr>
              <a:t>o</a:t>
            </a:r>
            <a:endParaRPr sz="365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21433" y="575309"/>
            <a:ext cx="3627374" cy="35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0911" y="1301495"/>
            <a:ext cx="9561090" cy="49362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8230"/>
            <a:ext cx="3718788" cy="45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114" y="1547367"/>
            <a:ext cx="1612480" cy="27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255" y="2197480"/>
            <a:ext cx="47142" cy="47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8555" y="2082799"/>
            <a:ext cx="2068220" cy="3395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40430" y="2079370"/>
            <a:ext cx="866394" cy="2637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37813" y="2225497"/>
            <a:ext cx="96876" cy="194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73576" y="2070353"/>
            <a:ext cx="1853819" cy="3536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829" y="2506217"/>
            <a:ext cx="4407192" cy="3519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4255" y="3156076"/>
            <a:ext cx="47142" cy="471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2114" y="3023869"/>
            <a:ext cx="3684612" cy="3553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4255" y="3677284"/>
            <a:ext cx="47142" cy="471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2114" y="3545077"/>
            <a:ext cx="4402289" cy="3553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98059" y="3559175"/>
            <a:ext cx="866393" cy="2637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95440" y="3705300"/>
            <a:ext cx="96876" cy="194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6353" y="3986021"/>
            <a:ext cx="5552668" cy="3536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7242" y="4504816"/>
            <a:ext cx="564362" cy="2689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4255" y="5070220"/>
            <a:ext cx="47142" cy="471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7775" y="4943094"/>
            <a:ext cx="4783658" cy="3536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88517"/>
            <a:ext cx="2617571" cy="337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90359" y="1457324"/>
          <a:ext cx="10414000" cy="4365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592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Authentication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Method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Usage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71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Password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6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MFA </a:t>
                      </a: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and</a:t>
                      </a:r>
                      <a:r>
                        <a:rPr sz="2400" b="0" spc="6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SSPR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591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Security</a:t>
                      </a:r>
                      <a:r>
                        <a:rPr sz="24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questions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SSPR</a:t>
                      </a: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Only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592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Email</a:t>
                      </a:r>
                      <a:r>
                        <a:rPr sz="2400" b="0" spc="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address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SSPR</a:t>
                      </a: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Only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5719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Microsoft Authenticator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app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6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MFA </a:t>
                      </a: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and Public </a:t>
                      </a:r>
                      <a:r>
                        <a:rPr sz="24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Preview </a:t>
                      </a: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for</a:t>
                      </a:r>
                      <a:r>
                        <a:rPr sz="2400" b="0" spc="6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SSPR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591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SMS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6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MFA </a:t>
                      </a: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and</a:t>
                      </a:r>
                      <a:r>
                        <a:rPr sz="2400" b="0" spc="6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SSPR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5592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3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Voice</a:t>
                      </a:r>
                      <a:r>
                        <a:rPr sz="2400" b="0" spc="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call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6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MFA </a:t>
                      </a: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and</a:t>
                      </a:r>
                      <a:r>
                        <a:rPr sz="2400" b="0" spc="6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SSPR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5693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App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passwords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6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MFA </a:t>
                      </a: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only </a:t>
                      </a: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in </a:t>
                      </a:r>
                      <a:r>
                        <a:rPr sz="2400" b="0" spc="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certain</a:t>
                      </a:r>
                      <a:r>
                        <a:rPr sz="2400" b="0" spc="5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cases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5309"/>
            <a:ext cx="2798038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6305" y="1661921"/>
            <a:ext cx="80733" cy="80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8313" y="1548002"/>
            <a:ext cx="4633290" cy="353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1130" y="1978913"/>
            <a:ext cx="4652632" cy="357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6305" y="2618993"/>
            <a:ext cx="80733" cy="806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3183" y="2505074"/>
            <a:ext cx="4380738" cy="3536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1760" y="2937509"/>
            <a:ext cx="3708298" cy="2762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6305" y="3576065"/>
            <a:ext cx="80733" cy="80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3183" y="3458717"/>
            <a:ext cx="1125600" cy="2763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42947" y="3617290"/>
            <a:ext cx="96876" cy="194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68042" y="3471163"/>
            <a:ext cx="1390649" cy="3446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09619" y="3617290"/>
            <a:ext cx="96876" cy="194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3128" y="3458717"/>
            <a:ext cx="1148080" cy="3172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8232" y="3898010"/>
            <a:ext cx="4489132" cy="3138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2649" y="4328921"/>
            <a:ext cx="4097807" cy="3571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1130" y="4768214"/>
            <a:ext cx="2778874" cy="3536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253" y="575309"/>
            <a:ext cx="2210130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6968" y="1545843"/>
            <a:ext cx="4298403" cy="2760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7242" y="1983485"/>
            <a:ext cx="4561687" cy="3536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50204" y="2138628"/>
            <a:ext cx="96876" cy="194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88508" y="2017521"/>
            <a:ext cx="619125" cy="3178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7242" y="2419349"/>
            <a:ext cx="2185390" cy="2729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4255" y="3069208"/>
            <a:ext cx="47142" cy="47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2825" y="2942081"/>
            <a:ext cx="4658499" cy="3536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29" y="3373119"/>
            <a:ext cx="5433606" cy="3569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4255" y="4026280"/>
            <a:ext cx="47142" cy="471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2825" y="3895851"/>
            <a:ext cx="4684407" cy="3569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8829" y="4330191"/>
            <a:ext cx="5293144" cy="3569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6353" y="4769357"/>
            <a:ext cx="4124553" cy="3519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417" y="588517"/>
            <a:ext cx="825080" cy="337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87805" y="773607"/>
            <a:ext cx="124327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6173" y="578230"/>
            <a:ext cx="2427986" cy="451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255" y="4745989"/>
            <a:ext cx="47142" cy="47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6968" y="4615560"/>
            <a:ext cx="10337253" cy="3571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15496" y="4774133"/>
            <a:ext cx="96876" cy="194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829" y="5049900"/>
            <a:ext cx="2404783" cy="35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4255" y="5703061"/>
            <a:ext cx="47142" cy="471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8733" y="5572632"/>
            <a:ext cx="9952964" cy="3570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29" y="6011900"/>
            <a:ext cx="1299756" cy="27292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645" y="575309"/>
            <a:ext cx="3835514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97100"/>
            <a:ext cx="47142" cy="47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3180" y="1566163"/>
            <a:ext cx="5480596" cy="357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5819" y="2067559"/>
            <a:ext cx="5131562" cy="3558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6886" y="2571368"/>
            <a:ext cx="1637995" cy="2726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255" y="3365880"/>
            <a:ext cx="47142" cy="472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7145" y="3234943"/>
            <a:ext cx="5680240" cy="3577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4136" y="3673220"/>
            <a:ext cx="6004052" cy="3538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6886" y="4109084"/>
            <a:ext cx="3930218" cy="3538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11593" y="3218587"/>
            <a:ext cx="4572635" cy="1085850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245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Conditions – “When this</a:t>
            </a:r>
            <a:r>
              <a:rPr sz="2450" b="0" spc="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45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happens”</a:t>
            </a:r>
            <a:endParaRPr sz="245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245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Access </a:t>
            </a:r>
            <a:r>
              <a:rPr sz="245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controls </a:t>
            </a:r>
            <a:r>
              <a:rPr sz="2450" b="0" dirty="0">
                <a:solidFill>
                  <a:srgbClr val="1A1A1A"/>
                </a:solidFill>
                <a:latin typeface="Segoe UI Semilight"/>
                <a:cs typeface="Segoe UI Semilight"/>
              </a:rPr>
              <a:t>– </a:t>
            </a:r>
            <a:r>
              <a:rPr sz="2450" b="0" spc="15" dirty="0">
                <a:solidFill>
                  <a:srgbClr val="1A1A1A"/>
                </a:solidFill>
                <a:latin typeface="Segoe UI Semilight"/>
                <a:cs typeface="Segoe UI Semilight"/>
              </a:rPr>
              <a:t>“Then </a:t>
            </a:r>
            <a:r>
              <a:rPr sz="245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</a:t>
            </a:r>
            <a:r>
              <a:rPr sz="245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45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this”</a:t>
            </a:r>
            <a:endParaRPr sz="2450">
              <a:latin typeface="Segoe UI Semilight"/>
              <a:cs typeface="Segoe UI Semi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28559" y="1754123"/>
            <a:ext cx="4079748" cy="14188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5309"/>
            <a:ext cx="2253716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9637" y="1545843"/>
            <a:ext cx="4224172" cy="3552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7242" y="1983485"/>
            <a:ext cx="3666464" cy="351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9104" y="2502280"/>
            <a:ext cx="1431086" cy="189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255" y="3069208"/>
            <a:ext cx="47142" cy="471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2825" y="2938779"/>
            <a:ext cx="4791214" cy="356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5723" y="3376421"/>
            <a:ext cx="4115625" cy="3536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5723" y="3812285"/>
            <a:ext cx="1785302" cy="3519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4255" y="4460620"/>
            <a:ext cx="47142" cy="471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2825" y="4330191"/>
            <a:ext cx="3717937" cy="2762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9104" y="4769357"/>
            <a:ext cx="1303451" cy="3519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42057" y="575309"/>
            <a:ext cx="4052570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825" y="1558162"/>
            <a:ext cx="2082685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566" y="2154808"/>
            <a:ext cx="40538" cy="40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393" y="2046223"/>
            <a:ext cx="5408701" cy="2338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566" y="2602864"/>
            <a:ext cx="40538" cy="40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6393" y="2494279"/>
            <a:ext cx="5346217" cy="2338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4255" y="3093592"/>
            <a:ext cx="47142" cy="47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8733" y="2966465"/>
            <a:ext cx="771753" cy="2727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3566" y="3572128"/>
            <a:ext cx="40538" cy="405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7328" y="3463544"/>
            <a:ext cx="6093472" cy="3032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3566" y="4020184"/>
            <a:ext cx="40538" cy="405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1590" y="3911600"/>
            <a:ext cx="3731488" cy="3032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3566" y="4468240"/>
            <a:ext cx="40538" cy="405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9276" y="4359655"/>
            <a:ext cx="4516564" cy="3032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5527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Using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Azure Migrate: </a:t>
            </a:r>
            <a:r>
              <a:rPr sz="2800" b="1" spc="-5" dirty="0">
                <a:solidFill>
                  <a:srgbClr val="0071C5"/>
                </a:solidFill>
                <a:latin typeface="Segoe UI Semibold"/>
                <a:cs typeface="Segoe UI Semibold"/>
              </a:rPr>
              <a:t>A </a:t>
            </a: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Look</a:t>
            </a:r>
            <a:r>
              <a:rPr sz="2800" b="1" spc="-31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40" dirty="0">
                <a:solidFill>
                  <a:srgbClr val="0071C5"/>
                </a:solidFill>
                <a:latin typeface="Segoe UI Semibold"/>
                <a:cs typeface="Segoe UI Semibold"/>
              </a:rPr>
              <a:t>ahead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9128760" cy="228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Architecture: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ts val="24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Closely integrated with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components 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an VMware vCenter</a:t>
            </a:r>
            <a:r>
              <a:rPr sz="2000" b="1" spc="5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environment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880"/>
              </a:lnSpc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Process</a:t>
            </a:r>
            <a:endParaRPr sz="2400">
              <a:latin typeface="Segoe UI Semibold"/>
              <a:cs typeface="Segoe UI Semibold"/>
            </a:endParaRPr>
          </a:p>
          <a:p>
            <a:pPr marL="12700" marR="633349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Create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project  Discover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machines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Collect the information  Assess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</a:t>
            </a:r>
            <a:r>
              <a:rPr sz="2000" b="1" spc="-3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project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35922" y="3353975"/>
            <a:ext cx="6393709" cy="24483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42057" y="575309"/>
            <a:ext cx="5348986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825" y="1549145"/>
            <a:ext cx="2872244" cy="272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84472" y="1704288"/>
            <a:ext cx="96876" cy="194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36746" y="1549145"/>
            <a:ext cx="3267075" cy="2729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255" y="2197480"/>
            <a:ext cx="47142" cy="471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8733" y="2070353"/>
            <a:ext cx="2457424" cy="2727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45560" y="2225497"/>
            <a:ext cx="96876" cy="194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97834" y="2070353"/>
            <a:ext cx="3267074" cy="2729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8230"/>
            <a:ext cx="3578580" cy="386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06067" y="1549145"/>
            <a:ext cx="6797293" cy="3536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44636" y="1704288"/>
            <a:ext cx="96876" cy="194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82940" y="1545843"/>
            <a:ext cx="2831845" cy="3552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9850" y="1983485"/>
            <a:ext cx="4226026" cy="3536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16677" y="2138628"/>
            <a:ext cx="96876" cy="194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0314" y="1980183"/>
            <a:ext cx="5742813" cy="2762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11547" y="2419349"/>
            <a:ext cx="3406902" cy="3536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8230"/>
            <a:ext cx="3578580" cy="386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688" y="1545843"/>
            <a:ext cx="10291254" cy="356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65115" y="1980183"/>
            <a:ext cx="2699766" cy="3552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8230"/>
            <a:ext cx="3578580" cy="386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9700" y="1549145"/>
            <a:ext cx="10102405" cy="3536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65020" y="1983485"/>
            <a:ext cx="1740281" cy="272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56101" y="2138628"/>
            <a:ext cx="96876" cy="194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4690" y="1983485"/>
            <a:ext cx="2710053" cy="3519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69989" y="2138628"/>
            <a:ext cx="96876" cy="194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8579" y="1983485"/>
            <a:ext cx="3435223" cy="2727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0824" y="3156584"/>
            <a:ext cx="4581283" cy="451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795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Creating </a:t>
            </a:r>
            <a:r>
              <a:rPr sz="2800" b="1" spc="-5" dirty="0">
                <a:solidFill>
                  <a:srgbClr val="0071C5"/>
                </a:solidFill>
                <a:latin typeface="Segoe UI Semibold"/>
                <a:cs typeface="Segoe UI Semibold"/>
              </a:rPr>
              <a:t>a</a:t>
            </a:r>
            <a:r>
              <a:rPr sz="2800" b="1" spc="-21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Project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9072880" cy="3562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initial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step of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</a:t>
            </a:r>
            <a:r>
              <a:rPr sz="2400" b="1" spc="-4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Migrate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project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contains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metadata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representing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on-premises</a:t>
            </a:r>
            <a:r>
              <a:rPr sz="2400" b="1" spc="-43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environment:</a:t>
            </a:r>
            <a:endParaRPr sz="2400">
              <a:latin typeface="Segoe UI Semibold"/>
              <a:cs typeface="Segoe UI Semibold"/>
            </a:endParaRPr>
          </a:p>
          <a:p>
            <a:pPr marL="12700" marR="715772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Name 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Subscription 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Resource</a:t>
            </a:r>
            <a:r>
              <a:rPr sz="2000" b="1" spc="-8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Group  Location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400"/>
              </a:lnSpc>
              <a:spcBef>
                <a:spcPts val="5"/>
              </a:spcBef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Discovery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records 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VMware</a:t>
            </a:r>
            <a:r>
              <a:rPr sz="2000" b="1" spc="5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VMs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880"/>
              </a:lnSpc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Project</a:t>
            </a:r>
            <a:r>
              <a:rPr sz="2400" b="1" spc="-1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limits:</a:t>
            </a:r>
            <a:endParaRPr sz="2400">
              <a:latin typeface="Segoe UI Semibold"/>
              <a:cs typeface="Segoe UI Semibold"/>
            </a:endParaRPr>
          </a:p>
          <a:p>
            <a:pPr marL="12700" marR="433578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Up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to 1,500 discovered VMs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per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project 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Up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1,500 assessed VMs per project 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Up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20 projects per</a:t>
            </a:r>
            <a:r>
              <a:rPr sz="2000" b="1" spc="-4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subscription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87916" y="3361569"/>
            <a:ext cx="2651017" cy="2721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31032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Creating </a:t>
            </a:r>
            <a:r>
              <a:rPr sz="2800" b="1" spc="-5" dirty="0">
                <a:solidFill>
                  <a:srgbClr val="0071C5"/>
                </a:solidFill>
                <a:latin typeface="Segoe UI Semibold"/>
                <a:cs typeface="Segoe UI Semibold"/>
              </a:rPr>
              <a:t>a</a:t>
            </a:r>
            <a:r>
              <a:rPr sz="2800" b="1" spc="-19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Collector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0609580" cy="228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79869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virtual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appliance which handles</a:t>
            </a:r>
            <a:r>
              <a:rPr sz="2400" b="1" spc="-47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discovery 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Implementation consists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of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four main</a:t>
            </a:r>
            <a:r>
              <a:rPr sz="2400" b="1" spc="-34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steps: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Downloading the Collector appliance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(an Open Virtualization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Appliance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(.ova)</a:t>
            </a:r>
            <a:r>
              <a:rPr sz="2000" b="1" spc="-1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file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downloadable from the Azure Migrate project in the Azure</a:t>
            </a:r>
            <a:r>
              <a:rPr sz="2000" b="1" spc="2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portal)</a:t>
            </a:r>
            <a:endParaRPr sz="2000">
              <a:latin typeface="Segoe UI"/>
              <a:cs typeface="Segoe UI"/>
            </a:endParaRPr>
          </a:p>
          <a:p>
            <a:pPr marL="12700" marR="299085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Creating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Collector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virtual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machine by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importing the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.ova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file on the vCenter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server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Configuring the Collector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initiate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 discovery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Assigning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the Collector project credentials including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Azure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Migrate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project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and</a:t>
            </a:r>
            <a:r>
              <a:rPr sz="2000" b="1" spc="9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key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98067" y="4667367"/>
            <a:ext cx="5848371" cy="1883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3166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Assessing</a:t>
            </a:r>
            <a:r>
              <a:rPr sz="2800" b="1" spc="-114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Readiness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1207115" cy="1611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Assessment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is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based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on</a:t>
            </a:r>
            <a:r>
              <a:rPr sz="2400" b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readiness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status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of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discovered</a:t>
            </a:r>
            <a:r>
              <a:rPr sz="2400" b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VMs: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Ready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for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Azure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(green): along with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recommended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Azure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VM</a:t>
            </a:r>
            <a:r>
              <a:rPr sz="2000" b="1" spc="5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size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Ready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with conditions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(Orange)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and Not ready for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Azure (Red):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including readiness issues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and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remediation steps.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Readiness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unknown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(Blue)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3835" y="3438628"/>
            <a:ext cx="7252715" cy="29367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3191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Assessing </a:t>
            </a:r>
            <a:r>
              <a:rPr sz="2800" b="1" spc="-30" dirty="0">
                <a:solidFill>
                  <a:srgbClr val="0071C5"/>
                </a:solidFill>
                <a:latin typeface="Segoe UI Semibold"/>
                <a:cs typeface="Segoe UI Semibold"/>
              </a:rPr>
              <a:t>VM</a:t>
            </a:r>
            <a:r>
              <a:rPr sz="2800" b="1" spc="-145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Sizing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0766425" cy="2374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</a:t>
            </a:r>
            <a:r>
              <a:rPr sz="2400" b="1" spc="-1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Migrate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VM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assessment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offers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two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types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of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sizing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Performance-based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sizing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(default) which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takes into</a:t>
            </a:r>
            <a:r>
              <a:rPr sz="2000" b="1" spc="-5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account: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Storage: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maps the size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 performance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of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VM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disks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Azure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VM</a:t>
            </a:r>
            <a:r>
              <a:rPr sz="1800" b="1" spc="8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disks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</a:pP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Network: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identifies Azure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VM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sizes that offer matching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number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and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performance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network adapters  Compute: determines CPU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 </a:t>
            </a:r>
            <a:r>
              <a:rPr sz="1800" b="1" spc="10" dirty="0">
                <a:solidFill>
                  <a:srgbClr val="0078D2"/>
                </a:solidFill>
                <a:latin typeface="Segoe UI Semibold"/>
                <a:cs typeface="Segoe UI Semibold"/>
              </a:rPr>
              <a:t>memory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requirements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based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on performance 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history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discovered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VMs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On-premises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sizing:</a:t>
            </a:r>
            <a:endParaRPr sz="2000">
              <a:latin typeface="Segoe UI"/>
              <a:cs typeface="Segoe UI"/>
            </a:endParaRPr>
          </a:p>
          <a:p>
            <a:pPr marL="12700" marR="3787775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Matches the size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on-premises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VM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an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equivalent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Azure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VM 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Does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not 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take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into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account performance 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history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discovered</a:t>
            </a:r>
            <a:r>
              <a:rPr sz="1800" b="1" spc="1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VMs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7024" y="521867"/>
            <a:ext cx="415648" cy="117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2758" y="513307"/>
            <a:ext cx="658495" cy="126364"/>
          </a:xfrm>
          <a:custGeom>
            <a:avLst/>
            <a:gdLst/>
            <a:ahLst/>
            <a:cxnLst/>
            <a:rect l="l" t="t" r="r" b="b"/>
            <a:pathLst>
              <a:path w="658494" h="126365">
                <a:moveTo>
                  <a:pt x="29074" y="8559"/>
                </a:moveTo>
                <a:lnTo>
                  <a:pt x="0" y="8559"/>
                </a:lnTo>
                <a:lnTo>
                  <a:pt x="0" y="124336"/>
                </a:lnTo>
                <a:lnTo>
                  <a:pt x="18709" y="124336"/>
                </a:lnTo>
                <a:lnTo>
                  <a:pt x="18709" y="33476"/>
                </a:lnTo>
                <a:lnTo>
                  <a:pt x="38764" y="33476"/>
                </a:lnTo>
                <a:lnTo>
                  <a:pt x="29074" y="8559"/>
                </a:lnTo>
                <a:close/>
              </a:path>
              <a:path w="658494" h="126365">
                <a:moveTo>
                  <a:pt x="38764" y="33476"/>
                </a:moveTo>
                <a:lnTo>
                  <a:pt x="18963" y="33476"/>
                </a:lnTo>
                <a:lnTo>
                  <a:pt x="55876" y="124336"/>
                </a:lnTo>
                <a:lnTo>
                  <a:pt x="69276" y="124336"/>
                </a:lnTo>
                <a:lnTo>
                  <a:pt x="81194" y="94384"/>
                </a:lnTo>
                <a:lnTo>
                  <a:pt x="62449" y="94384"/>
                </a:lnTo>
                <a:lnTo>
                  <a:pt x="38764" y="33476"/>
                </a:lnTo>
                <a:close/>
              </a:path>
              <a:path w="658494" h="126365">
                <a:moveTo>
                  <a:pt x="126162" y="33476"/>
                </a:moveTo>
                <a:lnTo>
                  <a:pt x="105936" y="33476"/>
                </a:lnTo>
                <a:lnTo>
                  <a:pt x="105936" y="124336"/>
                </a:lnTo>
                <a:lnTo>
                  <a:pt x="126162" y="124336"/>
                </a:lnTo>
                <a:lnTo>
                  <a:pt x="126162" y="33476"/>
                </a:lnTo>
                <a:close/>
              </a:path>
              <a:path w="658494" h="126365">
                <a:moveTo>
                  <a:pt x="126162" y="8559"/>
                </a:moveTo>
                <a:lnTo>
                  <a:pt x="98350" y="8559"/>
                </a:lnTo>
                <a:lnTo>
                  <a:pt x="62956" y="94384"/>
                </a:lnTo>
                <a:lnTo>
                  <a:pt x="81194" y="94384"/>
                </a:lnTo>
                <a:lnTo>
                  <a:pt x="105430" y="33476"/>
                </a:lnTo>
                <a:lnTo>
                  <a:pt x="126162" y="33476"/>
                </a:lnTo>
                <a:lnTo>
                  <a:pt x="126162" y="8559"/>
                </a:lnTo>
                <a:close/>
              </a:path>
              <a:path w="658494" h="126365">
                <a:moveTo>
                  <a:pt x="158525" y="5790"/>
                </a:moveTo>
                <a:lnTo>
                  <a:pt x="151698" y="5790"/>
                </a:lnTo>
                <a:lnTo>
                  <a:pt x="148917" y="7047"/>
                </a:lnTo>
                <a:lnTo>
                  <a:pt x="144112" y="11325"/>
                </a:lnTo>
                <a:lnTo>
                  <a:pt x="143100" y="14094"/>
                </a:lnTo>
                <a:lnTo>
                  <a:pt x="143100" y="20386"/>
                </a:lnTo>
                <a:lnTo>
                  <a:pt x="144112" y="23155"/>
                </a:lnTo>
                <a:lnTo>
                  <a:pt x="146388" y="25168"/>
                </a:lnTo>
                <a:lnTo>
                  <a:pt x="148663" y="27434"/>
                </a:lnTo>
                <a:lnTo>
                  <a:pt x="151698" y="28442"/>
                </a:lnTo>
                <a:lnTo>
                  <a:pt x="158271" y="28442"/>
                </a:lnTo>
                <a:lnTo>
                  <a:pt x="161050" y="27434"/>
                </a:lnTo>
                <a:lnTo>
                  <a:pt x="165854" y="23155"/>
                </a:lnTo>
                <a:lnTo>
                  <a:pt x="166867" y="20386"/>
                </a:lnTo>
                <a:lnTo>
                  <a:pt x="166867" y="14094"/>
                </a:lnTo>
                <a:lnTo>
                  <a:pt x="165854" y="11577"/>
                </a:lnTo>
                <a:lnTo>
                  <a:pt x="161304" y="7047"/>
                </a:lnTo>
                <a:lnTo>
                  <a:pt x="158525" y="5790"/>
                </a:lnTo>
                <a:close/>
              </a:path>
              <a:path w="658494" h="126365">
                <a:moveTo>
                  <a:pt x="164592" y="41277"/>
                </a:moveTo>
                <a:lnTo>
                  <a:pt x="145122" y="41277"/>
                </a:lnTo>
                <a:lnTo>
                  <a:pt x="145122" y="124336"/>
                </a:lnTo>
                <a:lnTo>
                  <a:pt x="164592" y="124336"/>
                </a:lnTo>
                <a:lnTo>
                  <a:pt x="164592" y="41277"/>
                </a:lnTo>
                <a:close/>
              </a:path>
              <a:path w="658494" h="126365">
                <a:moveTo>
                  <a:pt x="227292" y="39264"/>
                </a:moveTo>
                <a:lnTo>
                  <a:pt x="190128" y="52099"/>
                </a:lnTo>
                <a:lnTo>
                  <a:pt x="178497" y="85323"/>
                </a:lnTo>
                <a:lnTo>
                  <a:pt x="179208" y="93853"/>
                </a:lnTo>
                <a:lnTo>
                  <a:pt x="203211" y="123485"/>
                </a:lnTo>
                <a:lnTo>
                  <a:pt x="224763" y="126349"/>
                </a:lnTo>
                <a:lnTo>
                  <a:pt x="229064" y="126097"/>
                </a:lnTo>
                <a:lnTo>
                  <a:pt x="237153" y="124084"/>
                </a:lnTo>
                <a:lnTo>
                  <a:pt x="240691" y="122824"/>
                </a:lnTo>
                <a:lnTo>
                  <a:pt x="243726" y="121063"/>
                </a:lnTo>
                <a:lnTo>
                  <a:pt x="243726" y="110241"/>
                </a:lnTo>
                <a:lnTo>
                  <a:pt x="216421" y="110241"/>
                </a:lnTo>
                <a:lnTo>
                  <a:pt x="210354" y="107975"/>
                </a:lnTo>
                <a:lnTo>
                  <a:pt x="201252" y="98411"/>
                </a:lnTo>
                <a:lnTo>
                  <a:pt x="198723" y="91867"/>
                </a:lnTo>
                <a:lnTo>
                  <a:pt x="198723" y="75003"/>
                </a:lnTo>
                <a:lnTo>
                  <a:pt x="201252" y="68207"/>
                </a:lnTo>
                <a:lnTo>
                  <a:pt x="210860" y="58141"/>
                </a:lnTo>
                <a:lnTo>
                  <a:pt x="216927" y="55624"/>
                </a:lnTo>
                <a:lnTo>
                  <a:pt x="243726" y="55624"/>
                </a:lnTo>
                <a:lnTo>
                  <a:pt x="243726" y="43794"/>
                </a:lnTo>
                <a:lnTo>
                  <a:pt x="241451" y="42537"/>
                </a:lnTo>
                <a:lnTo>
                  <a:pt x="238669" y="41529"/>
                </a:lnTo>
                <a:lnTo>
                  <a:pt x="234877" y="40524"/>
                </a:lnTo>
                <a:lnTo>
                  <a:pt x="231086" y="39768"/>
                </a:lnTo>
                <a:lnTo>
                  <a:pt x="227292" y="39264"/>
                </a:lnTo>
                <a:close/>
              </a:path>
              <a:path w="658494" h="126365">
                <a:moveTo>
                  <a:pt x="243726" y="102941"/>
                </a:moveTo>
                <a:lnTo>
                  <a:pt x="237659" y="106967"/>
                </a:lnTo>
                <a:lnTo>
                  <a:pt x="230580" y="109485"/>
                </a:lnTo>
                <a:lnTo>
                  <a:pt x="227292" y="110241"/>
                </a:lnTo>
                <a:lnTo>
                  <a:pt x="243726" y="110241"/>
                </a:lnTo>
                <a:lnTo>
                  <a:pt x="243726" y="102941"/>
                </a:lnTo>
                <a:close/>
              </a:path>
              <a:path w="658494" h="126365">
                <a:moveTo>
                  <a:pt x="243726" y="55624"/>
                </a:moveTo>
                <a:lnTo>
                  <a:pt x="228051" y="55624"/>
                </a:lnTo>
                <a:lnTo>
                  <a:pt x="231339" y="56380"/>
                </a:lnTo>
                <a:lnTo>
                  <a:pt x="234371" y="57637"/>
                </a:lnTo>
                <a:lnTo>
                  <a:pt x="237659" y="58645"/>
                </a:lnTo>
                <a:lnTo>
                  <a:pt x="240691" y="60406"/>
                </a:lnTo>
                <a:lnTo>
                  <a:pt x="243726" y="62672"/>
                </a:lnTo>
                <a:lnTo>
                  <a:pt x="243726" y="55624"/>
                </a:lnTo>
                <a:close/>
              </a:path>
              <a:path w="658494" h="126365">
                <a:moveTo>
                  <a:pt x="278111" y="41277"/>
                </a:moveTo>
                <a:lnTo>
                  <a:pt x="258645" y="41277"/>
                </a:lnTo>
                <a:lnTo>
                  <a:pt x="258645" y="124336"/>
                </a:lnTo>
                <a:lnTo>
                  <a:pt x="278111" y="124336"/>
                </a:lnTo>
                <a:lnTo>
                  <a:pt x="278111" y="73998"/>
                </a:lnTo>
                <a:lnTo>
                  <a:pt x="279880" y="67955"/>
                </a:lnTo>
                <a:lnTo>
                  <a:pt x="283168" y="63677"/>
                </a:lnTo>
                <a:lnTo>
                  <a:pt x="286453" y="59650"/>
                </a:lnTo>
                <a:lnTo>
                  <a:pt x="290501" y="57637"/>
                </a:lnTo>
                <a:lnTo>
                  <a:pt x="307186" y="57637"/>
                </a:lnTo>
                <a:lnTo>
                  <a:pt x="307186" y="54364"/>
                </a:lnTo>
                <a:lnTo>
                  <a:pt x="278111" y="54364"/>
                </a:lnTo>
                <a:lnTo>
                  <a:pt x="278111" y="41277"/>
                </a:lnTo>
                <a:close/>
              </a:path>
              <a:path w="658494" h="126365">
                <a:moveTo>
                  <a:pt x="307186" y="57637"/>
                </a:moveTo>
                <a:lnTo>
                  <a:pt x="298337" y="57637"/>
                </a:lnTo>
                <a:lnTo>
                  <a:pt x="300612" y="58141"/>
                </a:lnTo>
                <a:lnTo>
                  <a:pt x="302635" y="58645"/>
                </a:lnTo>
                <a:lnTo>
                  <a:pt x="304657" y="59398"/>
                </a:lnTo>
                <a:lnTo>
                  <a:pt x="306176" y="60154"/>
                </a:lnTo>
                <a:lnTo>
                  <a:pt x="307186" y="60910"/>
                </a:lnTo>
                <a:lnTo>
                  <a:pt x="307186" y="57637"/>
                </a:lnTo>
                <a:close/>
              </a:path>
              <a:path w="658494" h="126365">
                <a:moveTo>
                  <a:pt x="302635" y="40020"/>
                </a:moveTo>
                <a:lnTo>
                  <a:pt x="294546" y="40020"/>
                </a:lnTo>
                <a:lnTo>
                  <a:pt x="290248" y="41277"/>
                </a:lnTo>
                <a:lnTo>
                  <a:pt x="286707" y="43794"/>
                </a:lnTo>
                <a:lnTo>
                  <a:pt x="282915" y="46311"/>
                </a:lnTo>
                <a:lnTo>
                  <a:pt x="280387" y="49834"/>
                </a:lnTo>
                <a:lnTo>
                  <a:pt x="278617" y="54364"/>
                </a:lnTo>
                <a:lnTo>
                  <a:pt x="307186" y="54364"/>
                </a:lnTo>
                <a:lnTo>
                  <a:pt x="307186" y="41025"/>
                </a:lnTo>
                <a:lnTo>
                  <a:pt x="305163" y="40524"/>
                </a:lnTo>
                <a:lnTo>
                  <a:pt x="302635" y="40020"/>
                </a:lnTo>
                <a:close/>
              </a:path>
              <a:path w="658494" h="126365">
                <a:moveTo>
                  <a:pt x="352442" y="39264"/>
                </a:moveTo>
                <a:lnTo>
                  <a:pt x="314704" y="57908"/>
                </a:lnTo>
                <a:lnTo>
                  <a:pt x="308198" y="84063"/>
                </a:lnTo>
                <a:lnTo>
                  <a:pt x="308909" y="93361"/>
                </a:lnTo>
                <a:lnTo>
                  <a:pt x="333006" y="123517"/>
                </a:lnTo>
                <a:lnTo>
                  <a:pt x="350419" y="126349"/>
                </a:lnTo>
                <a:lnTo>
                  <a:pt x="359948" y="125633"/>
                </a:lnTo>
                <a:lnTo>
                  <a:pt x="368434" y="123454"/>
                </a:lnTo>
                <a:lnTo>
                  <a:pt x="375877" y="119765"/>
                </a:lnTo>
                <a:lnTo>
                  <a:pt x="382276" y="114519"/>
                </a:lnTo>
                <a:lnTo>
                  <a:pt x="385638" y="110241"/>
                </a:lnTo>
                <a:lnTo>
                  <a:pt x="344099" y="110241"/>
                </a:lnTo>
                <a:lnTo>
                  <a:pt x="338536" y="107975"/>
                </a:lnTo>
                <a:lnTo>
                  <a:pt x="334491" y="103445"/>
                </a:lnTo>
                <a:lnTo>
                  <a:pt x="330700" y="98663"/>
                </a:lnTo>
                <a:lnTo>
                  <a:pt x="328677" y="92119"/>
                </a:lnTo>
                <a:lnTo>
                  <a:pt x="328754" y="74244"/>
                </a:lnTo>
                <a:lnTo>
                  <a:pt x="330700" y="67706"/>
                </a:lnTo>
                <a:lnTo>
                  <a:pt x="334744" y="62924"/>
                </a:lnTo>
                <a:lnTo>
                  <a:pt x="338536" y="58141"/>
                </a:lnTo>
                <a:lnTo>
                  <a:pt x="344099" y="55876"/>
                </a:lnTo>
                <a:lnTo>
                  <a:pt x="386718" y="55876"/>
                </a:lnTo>
                <a:lnTo>
                  <a:pt x="383035" y="51094"/>
                </a:lnTo>
                <a:lnTo>
                  <a:pt x="376975" y="45953"/>
                </a:lnTo>
                <a:lnTo>
                  <a:pt x="369825" y="42252"/>
                </a:lnTo>
                <a:lnTo>
                  <a:pt x="361631" y="40015"/>
                </a:lnTo>
                <a:lnTo>
                  <a:pt x="352442" y="39264"/>
                </a:lnTo>
                <a:close/>
              </a:path>
              <a:path w="658494" h="126365">
                <a:moveTo>
                  <a:pt x="386718" y="55876"/>
                </a:moveTo>
                <a:lnTo>
                  <a:pt x="358511" y="55876"/>
                </a:lnTo>
                <a:lnTo>
                  <a:pt x="363819" y="58141"/>
                </a:lnTo>
                <a:lnTo>
                  <a:pt x="367613" y="62672"/>
                </a:lnTo>
                <a:lnTo>
                  <a:pt x="371658" y="67202"/>
                </a:lnTo>
                <a:lnTo>
                  <a:pt x="373427" y="73998"/>
                </a:lnTo>
                <a:lnTo>
                  <a:pt x="373361" y="92119"/>
                </a:lnTo>
                <a:lnTo>
                  <a:pt x="371658" y="98663"/>
                </a:lnTo>
                <a:lnTo>
                  <a:pt x="367866" y="103445"/>
                </a:lnTo>
                <a:lnTo>
                  <a:pt x="364072" y="107975"/>
                </a:lnTo>
                <a:lnTo>
                  <a:pt x="358764" y="110241"/>
                </a:lnTo>
                <a:lnTo>
                  <a:pt x="385638" y="110241"/>
                </a:lnTo>
                <a:lnTo>
                  <a:pt x="387411" y="107975"/>
                </a:lnTo>
                <a:lnTo>
                  <a:pt x="391030" y="100487"/>
                </a:lnTo>
                <a:lnTo>
                  <a:pt x="393196" y="91867"/>
                </a:lnTo>
                <a:lnTo>
                  <a:pt x="393906" y="82302"/>
                </a:lnTo>
                <a:lnTo>
                  <a:pt x="393239" y="72967"/>
                </a:lnTo>
                <a:lnTo>
                  <a:pt x="391220" y="64622"/>
                </a:lnTo>
                <a:lnTo>
                  <a:pt x="387827" y="57315"/>
                </a:lnTo>
                <a:lnTo>
                  <a:pt x="386718" y="55876"/>
                </a:lnTo>
                <a:close/>
              </a:path>
              <a:path w="658494" h="126365">
                <a:moveTo>
                  <a:pt x="403261" y="102689"/>
                </a:moveTo>
                <a:lnTo>
                  <a:pt x="403261" y="122071"/>
                </a:lnTo>
                <a:lnTo>
                  <a:pt x="406296" y="123328"/>
                </a:lnTo>
                <a:lnTo>
                  <a:pt x="409834" y="124336"/>
                </a:lnTo>
                <a:lnTo>
                  <a:pt x="414132" y="125089"/>
                </a:lnTo>
                <a:lnTo>
                  <a:pt x="418177" y="126097"/>
                </a:lnTo>
                <a:lnTo>
                  <a:pt x="421971" y="126349"/>
                </a:lnTo>
                <a:lnTo>
                  <a:pt x="425509" y="126349"/>
                </a:lnTo>
                <a:lnTo>
                  <a:pt x="432862" y="125920"/>
                </a:lnTo>
                <a:lnTo>
                  <a:pt x="457922" y="110745"/>
                </a:lnTo>
                <a:lnTo>
                  <a:pt x="422727" y="110745"/>
                </a:lnTo>
                <a:lnTo>
                  <a:pt x="418936" y="110241"/>
                </a:lnTo>
                <a:lnTo>
                  <a:pt x="410847" y="107219"/>
                </a:lnTo>
                <a:lnTo>
                  <a:pt x="406799" y="105206"/>
                </a:lnTo>
                <a:lnTo>
                  <a:pt x="403261" y="102689"/>
                </a:lnTo>
                <a:close/>
              </a:path>
              <a:path w="658494" h="126365">
                <a:moveTo>
                  <a:pt x="438405" y="39264"/>
                </a:moveTo>
                <a:lnTo>
                  <a:pt x="426015" y="39264"/>
                </a:lnTo>
                <a:lnTo>
                  <a:pt x="418177" y="41529"/>
                </a:lnTo>
                <a:lnTo>
                  <a:pt x="412363" y="46563"/>
                </a:lnTo>
                <a:lnTo>
                  <a:pt x="406296" y="51346"/>
                </a:lnTo>
                <a:lnTo>
                  <a:pt x="403388" y="57133"/>
                </a:lnTo>
                <a:lnTo>
                  <a:pt x="403261" y="70724"/>
                </a:lnTo>
                <a:lnTo>
                  <a:pt x="404777" y="75507"/>
                </a:lnTo>
                <a:lnTo>
                  <a:pt x="410847" y="83058"/>
                </a:lnTo>
                <a:lnTo>
                  <a:pt x="416154" y="86581"/>
                </a:lnTo>
                <a:lnTo>
                  <a:pt x="423234" y="89602"/>
                </a:lnTo>
                <a:lnTo>
                  <a:pt x="429554" y="91867"/>
                </a:lnTo>
                <a:lnTo>
                  <a:pt x="433601" y="94132"/>
                </a:lnTo>
                <a:lnTo>
                  <a:pt x="435877" y="95894"/>
                </a:lnTo>
                <a:lnTo>
                  <a:pt x="437899" y="97907"/>
                </a:lnTo>
                <a:lnTo>
                  <a:pt x="439162" y="100172"/>
                </a:lnTo>
                <a:lnTo>
                  <a:pt x="439162" y="105710"/>
                </a:lnTo>
                <a:lnTo>
                  <a:pt x="438152" y="107723"/>
                </a:lnTo>
                <a:lnTo>
                  <a:pt x="435877" y="108981"/>
                </a:lnTo>
                <a:lnTo>
                  <a:pt x="433854" y="110241"/>
                </a:lnTo>
                <a:lnTo>
                  <a:pt x="430566" y="110745"/>
                </a:lnTo>
                <a:lnTo>
                  <a:pt x="457922" y="110745"/>
                </a:lnTo>
                <a:lnTo>
                  <a:pt x="459135" y="108228"/>
                </a:lnTo>
                <a:lnTo>
                  <a:pt x="437899" y="75759"/>
                </a:lnTo>
                <a:lnTo>
                  <a:pt x="431579" y="73242"/>
                </a:lnTo>
                <a:lnTo>
                  <a:pt x="427785" y="71228"/>
                </a:lnTo>
                <a:lnTo>
                  <a:pt x="424246" y="68207"/>
                </a:lnTo>
                <a:lnTo>
                  <a:pt x="423234" y="65942"/>
                </a:lnTo>
                <a:lnTo>
                  <a:pt x="423234" y="60658"/>
                </a:lnTo>
                <a:lnTo>
                  <a:pt x="424246" y="58645"/>
                </a:lnTo>
                <a:lnTo>
                  <a:pt x="426269" y="57133"/>
                </a:lnTo>
                <a:lnTo>
                  <a:pt x="428544" y="55624"/>
                </a:lnTo>
                <a:lnTo>
                  <a:pt x="431326" y="54868"/>
                </a:lnTo>
                <a:lnTo>
                  <a:pt x="454584" y="54868"/>
                </a:lnTo>
                <a:lnTo>
                  <a:pt x="454584" y="42789"/>
                </a:lnTo>
                <a:lnTo>
                  <a:pt x="452058" y="41781"/>
                </a:lnTo>
                <a:lnTo>
                  <a:pt x="449023" y="40773"/>
                </a:lnTo>
                <a:lnTo>
                  <a:pt x="445482" y="40272"/>
                </a:lnTo>
                <a:lnTo>
                  <a:pt x="441691" y="39516"/>
                </a:lnTo>
                <a:lnTo>
                  <a:pt x="438405" y="39264"/>
                </a:lnTo>
                <a:close/>
              </a:path>
              <a:path w="658494" h="126365">
                <a:moveTo>
                  <a:pt x="454584" y="54868"/>
                </a:moveTo>
                <a:lnTo>
                  <a:pt x="438405" y="54868"/>
                </a:lnTo>
                <a:lnTo>
                  <a:pt x="441944" y="55624"/>
                </a:lnTo>
                <a:lnTo>
                  <a:pt x="445482" y="56881"/>
                </a:lnTo>
                <a:lnTo>
                  <a:pt x="448770" y="58141"/>
                </a:lnTo>
                <a:lnTo>
                  <a:pt x="451805" y="59650"/>
                </a:lnTo>
                <a:lnTo>
                  <a:pt x="454584" y="61160"/>
                </a:lnTo>
                <a:lnTo>
                  <a:pt x="454584" y="54868"/>
                </a:lnTo>
                <a:close/>
              </a:path>
              <a:path w="658494" h="126365">
                <a:moveTo>
                  <a:pt x="511723" y="39264"/>
                </a:moveTo>
                <a:lnTo>
                  <a:pt x="474093" y="57908"/>
                </a:lnTo>
                <a:lnTo>
                  <a:pt x="467480" y="84064"/>
                </a:lnTo>
                <a:lnTo>
                  <a:pt x="468191" y="93361"/>
                </a:lnTo>
                <a:lnTo>
                  <a:pt x="492288" y="123517"/>
                </a:lnTo>
                <a:lnTo>
                  <a:pt x="509701" y="126349"/>
                </a:lnTo>
                <a:lnTo>
                  <a:pt x="519230" y="125633"/>
                </a:lnTo>
                <a:lnTo>
                  <a:pt x="527715" y="123454"/>
                </a:lnTo>
                <a:lnTo>
                  <a:pt x="535158" y="119765"/>
                </a:lnTo>
                <a:lnTo>
                  <a:pt x="541557" y="114519"/>
                </a:lnTo>
                <a:lnTo>
                  <a:pt x="544919" y="110241"/>
                </a:lnTo>
                <a:lnTo>
                  <a:pt x="503634" y="110241"/>
                </a:lnTo>
                <a:lnTo>
                  <a:pt x="497817" y="107976"/>
                </a:lnTo>
                <a:lnTo>
                  <a:pt x="494026" y="103445"/>
                </a:lnTo>
                <a:lnTo>
                  <a:pt x="489981" y="98663"/>
                </a:lnTo>
                <a:lnTo>
                  <a:pt x="487959" y="92119"/>
                </a:lnTo>
                <a:lnTo>
                  <a:pt x="488036" y="74244"/>
                </a:lnTo>
                <a:lnTo>
                  <a:pt x="489981" y="67706"/>
                </a:lnTo>
                <a:lnTo>
                  <a:pt x="494026" y="62924"/>
                </a:lnTo>
                <a:lnTo>
                  <a:pt x="497817" y="58141"/>
                </a:lnTo>
                <a:lnTo>
                  <a:pt x="503634" y="55876"/>
                </a:lnTo>
                <a:lnTo>
                  <a:pt x="546000" y="55876"/>
                </a:lnTo>
                <a:lnTo>
                  <a:pt x="542317" y="51094"/>
                </a:lnTo>
                <a:lnTo>
                  <a:pt x="536292" y="45953"/>
                </a:lnTo>
                <a:lnTo>
                  <a:pt x="529201" y="42252"/>
                </a:lnTo>
                <a:lnTo>
                  <a:pt x="521020" y="40015"/>
                </a:lnTo>
                <a:lnTo>
                  <a:pt x="511723" y="39264"/>
                </a:lnTo>
                <a:close/>
              </a:path>
              <a:path w="658494" h="126365">
                <a:moveTo>
                  <a:pt x="546000" y="55876"/>
                </a:moveTo>
                <a:lnTo>
                  <a:pt x="517793" y="55876"/>
                </a:lnTo>
                <a:lnTo>
                  <a:pt x="523101" y="58141"/>
                </a:lnTo>
                <a:lnTo>
                  <a:pt x="527148" y="62672"/>
                </a:lnTo>
                <a:lnTo>
                  <a:pt x="530939" y="67202"/>
                </a:lnTo>
                <a:lnTo>
                  <a:pt x="532709" y="73998"/>
                </a:lnTo>
                <a:lnTo>
                  <a:pt x="532643" y="92119"/>
                </a:lnTo>
                <a:lnTo>
                  <a:pt x="530939" y="98663"/>
                </a:lnTo>
                <a:lnTo>
                  <a:pt x="527148" y="103445"/>
                </a:lnTo>
                <a:lnTo>
                  <a:pt x="523607" y="107976"/>
                </a:lnTo>
                <a:lnTo>
                  <a:pt x="518046" y="110241"/>
                </a:lnTo>
                <a:lnTo>
                  <a:pt x="544919" y="110241"/>
                </a:lnTo>
                <a:lnTo>
                  <a:pt x="546693" y="107976"/>
                </a:lnTo>
                <a:lnTo>
                  <a:pt x="550312" y="100487"/>
                </a:lnTo>
                <a:lnTo>
                  <a:pt x="552478" y="91867"/>
                </a:lnTo>
                <a:lnTo>
                  <a:pt x="553188" y="82302"/>
                </a:lnTo>
                <a:lnTo>
                  <a:pt x="552520" y="72967"/>
                </a:lnTo>
                <a:lnTo>
                  <a:pt x="550502" y="64622"/>
                </a:lnTo>
                <a:lnTo>
                  <a:pt x="547109" y="57316"/>
                </a:lnTo>
                <a:lnTo>
                  <a:pt x="546000" y="55876"/>
                </a:lnTo>
                <a:close/>
              </a:path>
              <a:path w="658494" h="126365">
                <a:moveTo>
                  <a:pt x="638392" y="57385"/>
                </a:moveTo>
                <a:lnTo>
                  <a:pt x="618416" y="57385"/>
                </a:lnTo>
                <a:lnTo>
                  <a:pt x="618504" y="109233"/>
                </a:lnTo>
                <a:lnTo>
                  <a:pt x="620692" y="115524"/>
                </a:lnTo>
                <a:lnTo>
                  <a:pt x="624739" y="119806"/>
                </a:lnTo>
                <a:lnTo>
                  <a:pt x="628784" y="124336"/>
                </a:lnTo>
                <a:lnTo>
                  <a:pt x="635104" y="126349"/>
                </a:lnTo>
                <a:lnTo>
                  <a:pt x="646228" y="126349"/>
                </a:lnTo>
                <a:lnTo>
                  <a:pt x="649010" y="126097"/>
                </a:lnTo>
                <a:lnTo>
                  <a:pt x="652045" y="125593"/>
                </a:lnTo>
                <a:lnTo>
                  <a:pt x="654824" y="125089"/>
                </a:lnTo>
                <a:lnTo>
                  <a:pt x="656849" y="124336"/>
                </a:lnTo>
                <a:lnTo>
                  <a:pt x="658112" y="123580"/>
                </a:lnTo>
                <a:lnTo>
                  <a:pt x="658112" y="110241"/>
                </a:lnTo>
                <a:lnTo>
                  <a:pt x="645975" y="110241"/>
                </a:lnTo>
                <a:lnTo>
                  <a:pt x="642943" y="109233"/>
                </a:lnTo>
                <a:lnTo>
                  <a:pt x="641171" y="106968"/>
                </a:lnTo>
                <a:lnTo>
                  <a:pt x="639149" y="104954"/>
                </a:lnTo>
                <a:lnTo>
                  <a:pt x="638392" y="101432"/>
                </a:lnTo>
                <a:lnTo>
                  <a:pt x="638392" y="57385"/>
                </a:lnTo>
                <a:close/>
              </a:path>
              <a:path w="658494" h="126365">
                <a:moveTo>
                  <a:pt x="589342" y="57385"/>
                </a:moveTo>
                <a:lnTo>
                  <a:pt x="569369" y="57385"/>
                </a:lnTo>
                <a:lnTo>
                  <a:pt x="569369" y="124336"/>
                </a:lnTo>
                <a:lnTo>
                  <a:pt x="589342" y="124336"/>
                </a:lnTo>
                <a:lnTo>
                  <a:pt x="589342" y="57385"/>
                </a:lnTo>
                <a:close/>
              </a:path>
              <a:path w="658494" h="126365">
                <a:moveTo>
                  <a:pt x="658112" y="107472"/>
                </a:moveTo>
                <a:lnTo>
                  <a:pt x="651032" y="110241"/>
                </a:lnTo>
                <a:lnTo>
                  <a:pt x="658112" y="110241"/>
                </a:lnTo>
                <a:lnTo>
                  <a:pt x="658112" y="107472"/>
                </a:lnTo>
                <a:close/>
              </a:path>
              <a:path w="658494" h="126365">
                <a:moveTo>
                  <a:pt x="658112" y="41277"/>
                </a:moveTo>
                <a:lnTo>
                  <a:pt x="555463" y="41277"/>
                </a:lnTo>
                <a:lnTo>
                  <a:pt x="555463" y="57385"/>
                </a:lnTo>
                <a:lnTo>
                  <a:pt x="658112" y="57385"/>
                </a:lnTo>
                <a:lnTo>
                  <a:pt x="658112" y="41277"/>
                </a:lnTo>
                <a:close/>
              </a:path>
              <a:path w="658494" h="126365">
                <a:moveTo>
                  <a:pt x="604513" y="0"/>
                </a:moveTo>
                <a:lnTo>
                  <a:pt x="590861" y="0"/>
                </a:lnTo>
                <a:lnTo>
                  <a:pt x="583528" y="2769"/>
                </a:lnTo>
                <a:lnTo>
                  <a:pt x="577965" y="8307"/>
                </a:lnTo>
                <a:lnTo>
                  <a:pt x="572151" y="13843"/>
                </a:lnTo>
                <a:lnTo>
                  <a:pt x="569369" y="20890"/>
                </a:lnTo>
                <a:lnTo>
                  <a:pt x="569369" y="41277"/>
                </a:lnTo>
                <a:lnTo>
                  <a:pt x="589342" y="41277"/>
                </a:lnTo>
                <a:lnTo>
                  <a:pt x="589342" y="26177"/>
                </a:lnTo>
                <a:lnTo>
                  <a:pt x="590354" y="22402"/>
                </a:lnTo>
                <a:lnTo>
                  <a:pt x="594905" y="17368"/>
                </a:lnTo>
                <a:lnTo>
                  <a:pt x="597937" y="16108"/>
                </a:lnTo>
                <a:lnTo>
                  <a:pt x="611087" y="16108"/>
                </a:lnTo>
                <a:lnTo>
                  <a:pt x="611087" y="1260"/>
                </a:lnTo>
                <a:lnTo>
                  <a:pt x="609821" y="756"/>
                </a:lnTo>
                <a:lnTo>
                  <a:pt x="604513" y="0"/>
                </a:lnTo>
                <a:close/>
              </a:path>
              <a:path w="658494" h="126365">
                <a:moveTo>
                  <a:pt x="638392" y="16612"/>
                </a:moveTo>
                <a:lnTo>
                  <a:pt x="618416" y="22651"/>
                </a:lnTo>
                <a:lnTo>
                  <a:pt x="618416" y="41277"/>
                </a:lnTo>
                <a:lnTo>
                  <a:pt x="638392" y="41277"/>
                </a:lnTo>
                <a:lnTo>
                  <a:pt x="638392" y="16612"/>
                </a:lnTo>
                <a:close/>
              </a:path>
              <a:path w="658494" h="126365">
                <a:moveTo>
                  <a:pt x="611087" y="16108"/>
                </a:moveTo>
                <a:lnTo>
                  <a:pt x="604260" y="16108"/>
                </a:lnTo>
                <a:lnTo>
                  <a:pt x="606029" y="16360"/>
                </a:lnTo>
                <a:lnTo>
                  <a:pt x="607799" y="16864"/>
                </a:lnTo>
                <a:lnTo>
                  <a:pt x="609315" y="17368"/>
                </a:lnTo>
                <a:lnTo>
                  <a:pt x="610580" y="17872"/>
                </a:lnTo>
                <a:lnTo>
                  <a:pt x="611087" y="18373"/>
                </a:lnTo>
                <a:lnTo>
                  <a:pt x="611087" y="16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0436" y="483106"/>
            <a:ext cx="194169" cy="193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3047" y="3294329"/>
            <a:ext cx="8416290" cy="141605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sz="4800" spc="-50" dirty="0">
                <a:solidFill>
                  <a:srgbClr val="FFFFFF"/>
                </a:solidFill>
              </a:rPr>
              <a:t>Implement </a:t>
            </a:r>
            <a:r>
              <a:rPr sz="4800" spc="-70" dirty="0">
                <a:solidFill>
                  <a:srgbClr val="FFFFFF"/>
                </a:solidFill>
              </a:rPr>
              <a:t>Workloads </a:t>
            </a:r>
            <a:r>
              <a:rPr sz="4800" spc="-35" dirty="0">
                <a:solidFill>
                  <a:srgbClr val="FFFFFF"/>
                </a:solidFill>
              </a:rPr>
              <a:t>and</a:t>
            </a:r>
            <a:r>
              <a:rPr sz="4800" spc="-245" dirty="0">
                <a:solidFill>
                  <a:srgbClr val="FFFFFF"/>
                </a:solidFill>
              </a:rPr>
              <a:t> </a:t>
            </a:r>
            <a:r>
              <a:rPr sz="4800" spc="-45" dirty="0">
                <a:solidFill>
                  <a:srgbClr val="FFFFFF"/>
                </a:solidFill>
              </a:rPr>
              <a:t>Security  </a:t>
            </a:r>
            <a:r>
              <a:rPr sz="4800" spc="-50" dirty="0">
                <a:solidFill>
                  <a:srgbClr val="FFFFFF"/>
                </a:solidFill>
              </a:rPr>
              <a:t>(20-25%)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455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Estimating</a:t>
            </a:r>
            <a:r>
              <a:rPr sz="2800" b="1" spc="-13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40" dirty="0">
                <a:solidFill>
                  <a:srgbClr val="0071C5"/>
                </a:solidFill>
                <a:latin typeface="Segoe UI Semibold"/>
                <a:cs typeface="Segoe UI Semibold"/>
              </a:rPr>
              <a:t>Cost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7424420" cy="292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Provides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total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costs of Azure</a:t>
            </a:r>
            <a:r>
              <a:rPr sz="2400" b="1" spc="-3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VMs: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Compute: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aggregated monthly cost, which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takes into</a:t>
            </a:r>
            <a:r>
              <a:rPr sz="2000" b="1" spc="-5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account: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OS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 type</a:t>
            </a:r>
            <a:endParaRPr sz="1800">
              <a:latin typeface="Segoe UI Semibold"/>
              <a:cs typeface="Segoe UI Semibold"/>
            </a:endParaRPr>
          </a:p>
          <a:p>
            <a:pPr marL="12700" marR="5367020" algn="just">
              <a:lnSpc>
                <a:spcPct val="100000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Software</a:t>
            </a:r>
            <a:r>
              <a:rPr sz="1800" b="1" spc="-8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Assurance  Reserved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Instances 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VM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uptime</a:t>
            </a:r>
            <a:endParaRPr sz="1800">
              <a:latin typeface="Segoe UI Semibold"/>
              <a:cs typeface="Segoe UI Semibold"/>
            </a:endParaRPr>
          </a:p>
          <a:p>
            <a:pPr marL="12700" marR="563816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VM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location  currency</a:t>
            </a:r>
            <a:r>
              <a:rPr sz="1800" b="1" spc="-7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settings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390"/>
              </a:lnSpc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Storage: aggregated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monthly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cost.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No offer specific</a:t>
            </a:r>
            <a:r>
              <a:rPr sz="1800" b="1" spc="1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settings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49467" y="2796539"/>
            <a:ext cx="6024372" cy="3474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4476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Customizing </a:t>
            </a:r>
            <a:r>
              <a:rPr sz="2800" b="1" spc="-35" dirty="0">
                <a:solidFill>
                  <a:srgbClr val="0071C5"/>
                </a:solidFill>
                <a:latin typeface="Segoe UI Semibold"/>
                <a:cs typeface="Segoe UI Semibold"/>
              </a:rPr>
              <a:t>the</a:t>
            </a:r>
            <a:r>
              <a:rPr sz="2800" b="1" spc="-20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Assessment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4156075" cy="2830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Customization settings</a:t>
            </a:r>
            <a:r>
              <a:rPr sz="2400" b="1" spc="-22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include: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Performance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history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duration  </a:t>
            </a:r>
            <a:r>
              <a:rPr sz="2000" b="1" spc="-35" dirty="0">
                <a:solidFill>
                  <a:srgbClr val="3B3B41"/>
                </a:solidFill>
                <a:latin typeface="Segoe UI"/>
                <a:cs typeface="Segoe UI"/>
              </a:rPr>
              <a:t>Target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location</a:t>
            </a:r>
            <a:endParaRPr sz="2000">
              <a:latin typeface="Segoe UI"/>
              <a:cs typeface="Segoe UI"/>
            </a:endParaRPr>
          </a:p>
          <a:p>
            <a:pPr marL="12700" marR="234696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Pricing tier  </a:t>
            </a:r>
            <a:r>
              <a:rPr sz="2000" b="1" spc="-15" dirty="0">
                <a:solidFill>
                  <a:srgbClr val="3B3B41"/>
                </a:solidFill>
                <a:latin typeface="Segoe UI"/>
                <a:cs typeface="Segoe UI"/>
              </a:rPr>
              <a:t>Storage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type 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Comfort</a:t>
            </a:r>
            <a:r>
              <a:rPr sz="2000" b="1" spc="-6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factor  Currency  Discounts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VM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uptime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37734" y="3207626"/>
            <a:ext cx="8506386" cy="3506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7075170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-15" dirty="0">
                <a:solidFill>
                  <a:srgbClr val="0071C5"/>
                </a:solidFill>
              </a:rPr>
              <a:t>Troubleshooting </a:t>
            </a:r>
            <a:r>
              <a:rPr sz="4450" spc="-5" dirty="0">
                <a:solidFill>
                  <a:srgbClr val="0071C5"/>
                </a:solidFill>
              </a:rPr>
              <a:t>Azure</a:t>
            </a:r>
            <a:r>
              <a:rPr sz="4450" spc="-55" dirty="0">
                <a:solidFill>
                  <a:srgbClr val="0071C5"/>
                </a:solidFill>
              </a:rPr>
              <a:t> </a:t>
            </a:r>
            <a:r>
              <a:rPr sz="4450" spc="-10" dirty="0">
                <a:solidFill>
                  <a:srgbClr val="0071C5"/>
                </a:solidFill>
              </a:rPr>
              <a:t>Migrate</a:t>
            </a:r>
            <a:endParaRPr sz="4450"/>
          </a:p>
        </p:txBody>
      </p:sp>
      <p:sp>
        <p:nvSpPr>
          <p:cNvPr id="3" name="object 3"/>
          <p:cNvSpPr txBox="1"/>
          <p:nvPr/>
        </p:nvSpPr>
        <p:spPr>
          <a:xfrm>
            <a:off x="608482" y="1407921"/>
            <a:ext cx="6673850" cy="2273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5745" indent="-233045">
              <a:lnSpc>
                <a:spcPts val="3385"/>
              </a:lnSpc>
              <a:spcBef>
                <a:spcPts val="105"/>
              </a:spcBef>
              <a:buFont typeface="Arial"/>
              <a:buChar char="•"/>
              <a:tabLst>
                <a:tab pos="246379" algn="l"/>
              </a:tabLst>
            </a:pPr>
            <a:r>
              <a:rPr sz="2850" b="1" spc="-5" dirty="0">
                <a:latin typeface="Calibri"/>
                <a:cs typeface="Calibri"/>
              </a:rPr>
              <a:t>The </a:t>
            </a:r>
            <a:r>
              <a:rPr sz="2850" b="1" spc="-10" dirty="0">
                <a:latin typeface="Calibri"/>
                <a:cs typeface="Calibri"/>
              </a:rPr>
              <a:t>most </a:t>
            </a:r>
            <a:r>
              <a:rPr sz="2850" b="1" dirty="0">
                <a:latin typeface="Calibri"/>
                <a:cs typeface="Calibri"/>
              </a:rPr>
              <a:t>common issues</a:t>
            </a:r>
            <a:r>
              <a:rPr sz="2850" b="1" spc="10" dirty="0">
                <a:latin typeface="Calibri"/>
                <a:cs typeface="Calibri"/>
              </a:rPr>
              <a:t> </a:t>
            </a:r>
            <a:r>
              <a:rPr sz="2850" b="1" dirty="0">
                <a:latin typeface="Calibri"/>
                <a:cs typeface="Calibri"/>
              </a:rPr>
              <a:t>include:</a:t>
            </a:r>
            <a:endParaRPr sz="2850">
              <a:latin typeface="Calibri"/>
              <a:cs typeface="Calibri"/>
            </a:endParaRPr>
          </a:p>
          <a:p>
            <a:pPr marL="711835" lvl="1" indent="-233045">
              <a:lnSpc>
                <a:spcPts val="2865"/>
              </a:lnSpc>
              <a:buFont typeface="Arial"/>
              <a:buChar char="•"/>
              <a:tabLst>
                <a:tab pos="712470" algn="l"/>
              </a:tabLst>
            </a:pPr>
            <a:r>
              <a:rPr sz="2450" b="1" spc="-15" dirty="0">
                <a:latin typeface="Calibri"/>
                <a:cs typeface="Calibri"/>
              </a:rPr>
              <a:t>Migration </a:t>
            </a:r>
            <a:r>
              <a:rPr sz="2450" b="1" spc="-5" dirty="0">
                <a:latin typeface="Calibri"/>
                <a:cs typeface="Calibri"/>
              </a:rPr>
              <a:t>project </a:t>
            </a:r>
            <a:r>
              <a:rPr sz="2450" b="1" spc="-10" dirty="0">
                <a:latin typeface="Calibri"/>
                <a:cs typeface="Calibri"/>
              </a:rPr>
              <a:t>creation</a:t>
            </a:r>
            <a:r>
              <a:rPr sz="2450" b="1" spc="-25" dirty="0">
                <a:latin typeface="Calibri"/>
                <a:cs typeface="Calibri"/>
              </a:rPr>
              <a:t> </a:t>
            </a:r>
            <a:r>
              <a:rPr sz="2450" b="1" spc="-10" dirty="0">
                <a:latin typeface="Calibri"/>
                <a:cs typeface="Calibri"/>
              </a:rPr>
              <a:t>failed</a:t>
            </a:r>
            <a:endParaRPr sz="2450">
              <a:latin typeface="Calibri"/>
              <a:cs typeface="Calibri"/>
            </a:endParaRPr>
          </a:p>
          <a:p>
            <a:pPr marL="711835" lvl="1" indent="-233045">
              <a:lnSpc>
                <a:spcPts val="2850"/>
              </a:lnSpc>
              <a:buFont typeface="Arial"/>
              <a:buChar char="•"/>
              <a:tabLst>
                <a:tab pos="712470" algn="l"/>
              </a:tabLst>
            </a:pPr>
            <a:r>
              <a:rPr sz="2450" b="1" spc="-5" dirty="0">
                <a:latin typeface="Calibri"/>
                <a:cs typeface="Calibri"/>
              </a:rPr>
              <a:t>No </a:t>
            </a:r>
            <a:r>
              <a:rPr sz="2450" b="1" spc="-10" dirty="0">
                <a:latin typeface="Calibri"/>
                <a:cs typeface="Calibri"/>
              </a:rPr>
              <a:t>performance</a:t>
            </a:r>
            <a:r>
              <a:rPr sz="2450" b="1" spc="-20" dirty="0">
                <a:latin typeface="Calibri"/>
                <a:cs typeface="Calibri"/>
              </a:rPr>
              <a:t> </a:t>
            </a:r>
            <a:r>
              <a:rPr sz="2450" b="1" spc="-15" dirty="0">
                <a:latin typeface="Calibri"/>
                <a:cs typeface="Calibri"/>
              </a:rPr>
              <a:t>data</a:t>
            </a:r>
            <a:endParaRPr sz="2450">
              <a:latin typeface="Calibri"/>
              <a:cs typeface="Calibri"/>
            </a:endParaRPr>
          </a:p>
          <a:p>
            <a:pPr marL="711835" lvl="1" indent="-233045">
              <a:lnSpc>
                <a:spcPts val="2850"/>
              </a:lnSpc>
              <a:buFont typeface="Arial"/>
              <a:buChar char="•"/>
              <a:tabLst>
                <a:tab pos="712470" algn="l"/>
              </a:tabLst>
            </a:pPr>
            <a:r>
              <a:rPr sz="2450" b="1" spc="-10" dirty="0">
                <a:latin typeface="Calibri"/>
                <a:cs typeface="Calibri"/>
              </a:rPr>
              <a:t>Collector </a:t>
            </a:r>
            <a:r>
              <a:rPr sz="2450" b="1" dirty="0">
                <a:latin typeface="Calibri"/>
                <a:cs typeface="Calibri"/>
              </a:rPr>
              <a:t>is </a:t>
            </a:r>
            <a:r>
              <a:rPr sz="2450" b="1" spc="-5" dirty="0">
                <a:latin typeface="Calibri"/>
                <a:cs typeface="Calibri"/>
              </a:rPr>
              <a:t>not able </a:t>
            </a:r>
            <a:r>
              <a:rPr sz="2450" b="1" spc="-10" dirty="0">
                <a:latin typeface="Calibri"/>
                <a:cs typeface="Calibri"/>
              </a:rPr>
              <a:t>to connect </a:t>
            </a:r>
            <a:r>
              <a:rPr sz="2450" b="1" spc="-15" dirty="0">
                <a:latin typeface="Calibri"/>
                <a:cs typeface="Calibri"/>
              </a:rPr>
              <a:t>to </a:t>
            </a:r>
            <a:r>
              <a:rPr sz="2450" b="1" dirty="0">
                <a:latin typeface="Calibri"/>
                <a:cs typeface="Calibri"/>
              </a:rPr>
              <a:t>the</a:t>
            </a:r>
            <a:r>
              <a:rPr sz="2450" b="1" spc="10" dirty="0">
                <a:latin typeface="Calibri"/>
                <a:cs typeface="Calibri"/>
              </a:rPr>
              <a:t> </a:t>
            </a:r>
            <a:r>
              <a:rPr sz="2450" b="1" spc="-15" dirty="0">
                <a:latin typeface="Calibri"/>
                <a:cs typeface="Calibri"/>
              </a:rPr>
              <a:t>internet</a:t>
            </a:r>
            <a:endParaRPr sz="2450">
              <a:latin typeface="Calibri"/>
              <a:cs typeface="Calibri"/>
            </a:endParaRPr>
          </a:p>
          <a:p>
            <a:pPr marL="711835" lvl="1" indent="-233045">
              <a:lnSpc>
                <a:spcPts val="2850"/>
              </a:lnSpc>
              <a:buFont typeface="Arial"/>
              <a:buChar char="•"/>
              <a:tabLst>
                <a:tab pos="712470" algn="l"/>
              </a:tabLst>
            </a:pPr>
            <a:r>
              <a:rPr sz="2450" b="1" spc="-15" dirty="0">
                <a:latin typeface="Calibri"/>
                <a:cs typeface="Calibri"/>
              </a:rPr>
              <a:t>Date </a:t>
            </a:r>
            <a:r>
              <a:rPr sz="2450" b="1" spc="-5" dirty="0">
                <a:latin typeface="Calibri"/>
                <a:cs typeface="Calibri"/>
              </a:rPr>
              <a:t>and time </a:t>
            </a:r>
            <a:r>
              <a:rPr sz="2450" b="1" spc="-15" dirty="0">
                <a:latin typeface="Calibri"/>
                <a:cs typeface="Calibri"/>
              </a:rPr>
              <a:t>synchronization</a:t>
            </a:r>
            <a:r>
              <a:rPr sz="2450" b="1" dirty="0">
                <a:latin typeface="Calibri"/>
                <a:cs typeface="Calibri"/>
              </a:rPr>
              <a:t> </a:t>
            </a:r>
            <a:r>
              <a:rPr sz="2450" b="1" spc="-10" dirty="0">
                <a:latin typeface="Calibri"/>
                <a:cs typeface="Calibri"/>
              </a:rPr>
              <a:t>error</a:t>
            </a:r>
            <a:endParaRPr sz="2450">
              <a:latin typeface="Calibri"/>
              <a:cs typeface="Calibri"/>
            </a:endParaRPr>
          </a:p>
          <a:p>
            <a:pPr marL="711835" lvl="1" indent="-233045">
              <a:lnSpc>
                <a:spcPts val="2890"/>
              </a:lnSpc>
              <a:buFont typeface="Arial"/>
              <a:buChar char="•"/>
              <a:tabLst>
                <a:tab pos="712470" algn="l"/>
              </a:tabLst>
            </a:pPr>
            <a:r>
              <a:rPr sz="2450" b="1" spc="-5" dirty="0">
                <a:latin typeface="Calibri"/>
                <a:cs typeface="Calibri"/>
              </a:rPr>
              <a:t>Error</a:t>
            </a:r>
            <a:r>
              <a:rPr sz="2450" b="1" spc="-25" dirty="0">
                <a:latin typeface="Calibri"/>
                <a:cs typeface="Calibri"/>
              </a:rPr>
              <a:t> </a:t>
            </a:r>
            <a:r>
              <a:rPr sz="2450" b="1" spc="-20" dirty="0">
                <a:latin typeface="Calibri"/>
                <a:cs typeface="Calibri"/>
              </a:rPr>
              <a:t>UnableToConnectToServer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84395" y="2138987"/>
            <a:ext cx="5284700" cy="1671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3223895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15" dirty="0">
                <a:solidFill>
                  <a:srgbClr val="0071C5"/>
                </a:solidFill>
              </a:rPr>
              <a:t>ASR</a:t>
            </a:r>
            <a:r>
              <a:rPr sz="4450" spc="-80" dirty="0">
                <a:solidFill>
                  <a:srgbClr val="0071C5"/>
                </a:solidFill>
              </a:rPr>
              <a:t> </a:t>
            </a:r>
            <a:r>
              <a:rPr sz="4450" spc="15" dirty="0">
                <a:solidFill>
                  <a:srgbClr val="0071C5"/>
                </a:solidFill>
              </a:rPr>
              <a:t>Scenarios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608482" y="1408480"/>
            <a:ext cx="8486775" cy="382016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6379" algn="l"/>
              </a:tabLst>
            </a:pPr>
            <a:r>
              <a:rPr sz="2850" b="1" dirty="0">
                <a:latin typeface="Calibri"/>
                <a:cs typeface="Calibri"/>
              </a:rPr>
              <a:t>Hyper-V VM</a:t>
            </a:r>
            <a:r>
              <a:rPr sz="2850" b="1" spc="-5" dirty="0">
                <a:latin typeface="Calibri"/>
                <a:cs typeface="Calibri"/>
              </a:rPr>
              <a:t> replication:</a:t>
            </a:r>
            <a:endParaRPr sz="28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spc="-5" dirty="0">
                <a:latin typeface="Calibri"/>
                <a:cs typeface="Calibri"/>
              </a:rPr>
              <a:t>Hyper-V with </a:t>
            </a:r>
            <a:r>
              <a:rPr sz="2450" b="1" spc="-10" dirty="0">
                <a:latin typeface="Calibri"/>
                <a:cs typeface="Calibri"/>
              </a:rPr>
              <a:t>Virtual Machine Manager</a:t>
            </a:r>
            <a:r>
              <a:rPr sz="2450" b="1" spc="40" dirty="0">
                <a:latin typeface="Calibri"/>
                <a:cs typeface="Calibri"/>
              </a:rPr>
              <a:t> </a:t>
            </a:r>
            <a:r>
              <a:rPr sz="2450" b="1" spc="-5" dirty="0">
                <a:latin typeface="Calibri"/>
                <a:cs typeface="Calibri"/>
              </a:rPr>
              <a:t>(VMM):</a:t>
            </a:r>
            <a:endParaRPr sz="2450">
              <a:latin typeface="Calibri"/>
              <a:cs typeface="Calibri"/>
            </a:endParaRPr>
          </a:p>
          <a:p>
            <a:pPr marL="1177925" lvl="2" indent="-23304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2050" b="1" spc="-15" dirty="0">
                <a:latin typeface="Calibri"/>
                <a:cs typeface="Calibri"/>
              </a:rPr>
              <a:t>Replication </a:t>
            </a:r>
            <a:r>
              <a:rPr sz="2050" b="1" spc="-20" dirty="0">
                <a:latin typeface="Calibri"/>
                <a:cs typeface="Calibri"/>
              </a:rPr>
              <a:t>to </a:t>
            </a:r>
            <a:r>
              <a:rPr sz="2050" b="1" spc="-15" dirty="0">
                <a:latin typeface="Calibri"/>
                <a:cs typeface="Calibri"/>
              </a:rPr>
              <a:t>Azure </a:t>
            </a:r>
            <a:r>
              <a:rPr sz="2050" b="1" spc="-5" dirty="0">
                <a:latin typeface="Calibri"/>
                <a:cs typeface="Calibri"/>
              </a:rPr>
              <a:t>or a </a:t>
            </a:r>
            <a:r>
              <a:rPr sz="2050" b="1" spc="-10" dirty="0">
                <a:latin typeface="Calibri"/>
                <a:cs typeface="Calibri"/>
              </a:rPr>
              <a:t>secondary</a:t>
            </a:r>
            <a:r>
              <a:rPr sz="2050" b="1" spc="85" dirty="0">
                <a:latin typeface="Calibri"/>
                <a:cs typeface="Calibri"/>
              </a:rPr>
              <a:t> </a:t>
            </a:r>
            <a:r>
              <a:rPr sz="2050" b="1" spc="-35" dirty="0">
                <a:latin typeface="Calibri"/>
                <a:cs typeface="Calibri"/>
              </a:rPr>
              <a:t>datacenter.</a:t>
            </a:r>
            <a:endParaRPr sz="20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175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spc="-5" dirty="0">
                <a:latin typeface="Calibri"/>
                <a:cs typeface="Calibri"/>
              </a:rPr>
              <a:t>Hyper-V without</a:t>
            </a:r>
            <a:r>
              <a:rPr sz="2450" b="1" spc="-10" dirty="0">
                <a:latin typeface="Calibri"/>
                <a:cs typeface="Calibri"/>
              </a:rPr>
              <a:t> </a:t>
            </a:r>
            <a:r>
              <a:rPr sz="2450" b="1" spc="-5" dirty="0">
                <a:latin typeface="Calibri"/>
                <a:cs typeface="Calibri"/>
              </a:rPr>
              <a:t>VMM:</a:t>
            </a:r>
            <a:endParaRPr sz="2450">
              <a:latin typeface="Calibri"/>
              <a:cs typeface="Calibri"/>
            </a:endParaRPr>
          </a:p>
          <a:p>
            <a:pPr marL="1177925" lvl="2" indent="-233045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2050" b="1" spc="-15" dirty="0">
                <a:latin typeface="Calibri"/>
                <a:cs typeface="Calibri"/>
              </a:rPr>
              <a:t>Replication </a:t>
            </a:r>
            <a:r>
              <a:rPr sz="2050" b="1" spc="-20" dirty="0">
                <a:latin typeface="Calibri"/>
                <a:cs typeface="Calibri"/>
              </a:rPr>
              <a:t>to </a:t>
            </a:r>
            <a:r>
              <a:rPr sz="2050" b="1" spc="-15" dirty="0">
                <a:latin typeface="Calibri"/>
                <a:cs typeface="Calibri"/>
              </a:rPr>
              <a:t>Azure</a:t>
            </a:r>
            <a:r>
              <a:rPr sz="2050" b="1" spc="40" dirty="0">
                <a:latin typeface="Calibri"/>
                <a:cs typeface="Calibri"/>
              </a:rPr>
              <a:t> </a:t>
            </a:r>
            <a:r>
              <a:rPr sz="2050" b="1" spc="-30" dirty="0">
                <a:latin typeface="Calibri"/>
                <a:cs typeface="Calibri"/>
              </a:rPr>
              <a:t>only.</a:t>
            </a:r>
            <a:endParaRPr sz="205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6379" algn="l"/>
              </a:tabLst>
            </a:pPr>
            <a:r>
              <a:rPr sz="2850" b="1" spc="-15" dirty="0">
                <a:latin typeface="Calibri"/>
                <a:cs typeface="Calibri"/>
              </a:rPr>
              <a:t>VMware </a:t>
            </a:r>
            <a:r>
              <a:rPr sz="2850" b="1" dirty="0">
                <a:latin typeface="Calibri"/>
                <a:cs typeface="Calibri"/>
              </a:rPr>
              <a:t>VM</a:t>
            </a:r>
            <a:r>
              <a:rPr sz="2850" b="1" spc="15" dirty="0">
                <a:latin typeface="Calibri"/>
                <a:cs typeface="Calibri"/>
              </a:rPr>
              <a:t> </a:t>
            </a:r>
            <a:r>
              <a:rPr sz="2850" b="1" spc="-10" dirty="0">
                <a:latin typeface="Calibri"/>
                <a:cs typeface="Calibri"/>
              </a:rPr>
              <a:t>replication:</a:t>
            </a:r>
            <a:endParaRPr sz="28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spc="-15" dirty="0">
                <a:latin typeface="Calibri"/>
                <a:cs typeface="Calibri"/>
              </a:rPr>
              <a:t>Replication </a:t>
            </a:r>
            <a:r>
              <a:rPr sz="2450" b="1" spc="-20" dirty="0">
                <a:latin typeface="Calibri"/>
                <a:cs typeface="Calibri"/>
              </a:rPr>
              <a:t>to </a:t>
            </a:r>
            <a:r>
              <a:rPr sz="2450" b="1" spc="-5" dirty="0">
                <a:latin typeface="Calibri"/>
                <a:cs typeface="Calibri"/>
              </a:rPr>
              <a:t>a secondary </a:t>
            </a:r>
            <a:r>
              <a:rPr sz="2450" b="1" spc="-10" dirty="0">
                <a:latin typeface="Calibri"/>
                <a:cs typeface="Calibri"/>
              </a:rPr>
              <a:t>site </a:t>
            </a:r>
            <a:r>
              <a:rPr sz="2450" b="1" spc="-5" dirty="0">
                <a:latin typeface="Calibri"/>
                <a:cs typeface="Calibri"/>
              </a:rPr>
              <a:t>running </a:t>
            </a:r>
            <a:r>
              <a:rPr sz="2450" b="1" spc="-10" dirty="0">
                <a:latin typeface="Calibri"/>
                <a:cs typeface="Calibri"/>
              </a:rPr>
              <a:t>VMware </a:t>
            </a:r>
            <a:r>
              <a:rPr sz="2450" b="1" spc="-5" dirty="0">
                <a:latin typeface="Calibri"/>
                <a:cs typeface="Calibri"/>
              </a:rPr>
              <a:t>or </a:t>
            </a:r>
            <a:r>
              <a:rPr sz="2450" b="1" spc="-15" dirty="0">
                <a:latin typeface="Calibri"/>
                <a:cs typeface="Calibri"/>
              </a:rPr>
              <a:t>to</a:t>
            </a:r>
            <a:r>
              <a:rPr sz="2450" b="1" spc="75" dirty="0">
                <a:latin typeface="Calibri"/>
                <a:cs typeface="Calibri"/>
              </a:rPr>
              <a:t> </a:t>
            </a:r>
            <a:r>
              <a:rPr sz="2450" b="1" spc="-10" dirty="0">
                <a:latin typeface="Calibri"/>
                <a:cs typeface="Calibri"/>
              </a:rPr>
              <a:t>Azure.</a:t>
            </a:r>
            <a:endParaRPr sz="245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6379" algn="l"/>
              </a:tabLst>
            </a:pPr>
            <a:r>
              <a:rPr sz="2850" b="1" spc="-10" dirty="0">
                <a:latin typeface="Calibri"/>
                <a:cs typeface="Calibri"/>
              </a:rPr>
              <a:t>Physical </a:t>
            </a:r>
            <a:r>
              <a:rPr sz="2850" b="1" spc="-5" dirty="0">
                <a:latin typeface="Calibri"/>
                <a:cs typeface="Calibri"/>
              </a:rPr>
              <a:t>Windows </a:t>
            </a:r>
            <a:r>
              <a:rPr sz="2850" b="1" dirty="0">
                <a:latin typeface="Calibri"/>
                <a:cs typeface="Calibri"/>
              </a:rPr>
              <a:t>and Linux</a:t>
            </a:r>
            <a:r>
              <a:rPr sz="2850" b="1" spc="15" dirty="0">
                <a:latin typeface="Calibri"/>
                <a:cs typeface="Calibri"/>
              </a:rPr>
              <a:t> </a:t>
            </a:r>
            <a:r>
              <a:rPr sz="2850" b="1" spc="-5" dirty="0">
                <a:latin typeface="Calibri"/>
                <a:cs typeface="Calibri"/>
              </a:rPr>
              <a:t>machines:</a:t>
            </a:r>
            <a:endParaRPr sz="28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spc="-15" dirty="0">
                <a:latin typeface="Calibri"/>
                <a:cs typeface="Calibri"/>
              </a:rPr>
              <a:t>Replication </a:t>
            </a:r>
            <a:r>
              <a:rPr sz="2450" b="1" spc="-20" dirty="0">
                <a:latin typeface="Calibri"/>
                <a:cs typeface="Calibri"/>
              </a:rPr>
              <a:t>to </a:t>
            </a:r>
            <a:r>
              <a:rPr sz="2450" b="1" spc="-5" dirty="0">
                <a:latin typeface="Calibri"/>
                <a:cs typeface="Calibri"/>
              </a:rPr>
              <a:t>a secondary </a:t>
            </a:r>
            <a:r>
              <a:rPr sz="2450" b="1" spc="-10" dirty="0">
                <a:latin typeface="Calibri"/>
                <a:cs typeface="Calibri"/>
              </a:rPr>
              <a:t>site </a:t>
            </a:r>
            <a:r>
              <a:rPr sz="2450" b="1" spc="-5" dirty="0">
                <a:latin typeface="Calibri"/>
                <a:cs typeface="Calibri"/>
              </a:rPr>
              <a:t>running </a:t>
            </a:r>
            <a:r>
              <a:rPr sz="2450" b="1" spc="-10" dirty="0">
                <a:latin typeface="Calibri"/>
                <a:cs typeface="Calibri"/>
              </a:rPr>
              <a:t>VMware </a:t>
            </a:r>
            <a:r>
              <a:rPr sz="2450" b="1" spc="-5" dirty="0">
                <a:latin typeface="Calibri"/>
                <a:cs typeface="Calibri"/>
              </a:rPr>
              <a:t>or </a:t>
            </a:r>
            <a:r>
              <a:rPr sz="2450" b="1" spc="-15" dirty="0">
                <a:latin typeface="Calibri"/>
                <a:cs typeface="Calibri"/>
              </a:rPr>
              <a:t>to</a:t>
            </a:r>
            <a:r>
              <a:rPr sz="2450" b="1" spc="75" dirty="0">
                <a:latin typeface="Calibri"/>
                <a:cs typeface="Calibri"/>
              </a:rPr>
              <a:t> </a:t>
            </a:r>
            <a:r>
              <a:rPr sz="2450" b="1" spc="-10" dirty="0">
                <a:latin typeface="Calibri"/>
                <a:cs typeface="Calibri"/>
              </a:rPr>
              <a:t>Azure.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3008630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15" dirty="0">
                <a:solidFill>
                  <a:srgbClr val="0071C5"/>
                </a:solidFill>
              </a:rPr>
              <a:t>ASR</a:t>
            </a:r>
            <a:r>
              <a:rPr sz="4450" spc="-65" dirty="0">
                <a:solidFill>
                  <a:srgbClr val="0071C5"/>
                </a:solidFill>
              </a:rPr>
              <a:t> </a:t>
            </a:r>
            <a:r>
              <a:rPr sz="4450" spc="-10" dirty="0">
                <a:solidFill>
                  <a:srgbClr val="0071C5"/>
                </a:solidFill>
              </a:rPr>
              <a:t>Features</a:t>
            </a:r>
            <a:endParaRPr sz="4450"/>
          </a:p>
        </p:txBody>
      </p:sp>
      <p:sp>
        <p:nvSpPr>
          <p:cNvPr id="3" name="object 3"/>
          <p:cNvSpPr txBox="1"/>
          <p:nvPr/>
        </p:nvSpPr>
        <p:spPr>
          <a:xfrm>
            <a:off x="608482" y="1358544"/>
            <a:ext cx="8035925" cy="313944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6379" algn="l"/>
              </a:tabLst>
            </a:pPr>
            <a:r>
              <a:rPr sz="2850" b="1" spc="-5" dirty="0">
                <a:latin typeface="Calibri"/>
                <a:cs typeface="Calibri"/>
              </a:rPr>
              <a:t>Eliminating </a:t>
            </a:r>
            <a:r>
              <a:rPr sz="2850" b="1" dirty="0">
                <a:latin typeface="Calibri"/>
                <a:cs typeface="Calibri"/>
              </a:rPr>
              <a:t>the need </a:t>
            </a:r>
            <a:r>
              <a:rPr sz="2850" b="1" spc="-15" dirty="0">
                <a:latin typeface="Calibri"/>
                <a:cs typeface="Calibri"/>
              </a:rPr>
              <a:t>for </a:t>
            </a:r>
            <a:r>
              <a:rPr sz="2850" b="1" spc="-10" dirty="0">
                <a:latin typeface="Calibri"/>
                <a:cs typeface="Calibri"/>
              </a:rPr>
              <a:t>disaster recovery</a:t>
            </a:r>
            <a:r>
              <a:rPr sz="2850" b="1" spc="15" dirty="0">
                <a:latin typeface="Calibri"/>
                <a:cs typeface="Calibri"/>
              </a:rPr>
              <a:t> </a:t>
            </a:r>
            <a:r>
              <a:rPr sz="2850" b="1" spc="-10" dirty="0">
                <a:latin typeface="Calibri"/>
                <a:cs typeface="Calibri"/>
              </a:rPr>
              <a:t>sites</a:t>
            </a:r>
            <a:endParaRPr sz="285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6379" algn="l"/>
              </a:tabLst>
            </a:pPr>
            <a:r>
              <a:rPr sz="2850" b="1" spc="-5" dirty="0">
                <a:latin typeface="Calibri"/>
                <a:cs typeface="Calibri"/>
              </a:rPr>
              <a:t>Reducing </a:t>
            </a:r>
            <a:r>
              <a:rPr sz="2850" b="1" spc="-10" dirty="0">
                <a:latin typeface="Calibri"/>
                <a:cs typeface="Calibri"/>
              </a:rPr>
              <a:t>infrastructure</a:t>
            </a:r>
            <a:r>
              <a:rPr sz="2850" b="1" spc="-20" dirty="0">
                <a:latin typeface="Calibri"/>
                <a:cs typeface="Calibri"/>
              </a:rPr>
              <a:t> </a:t>
            </a:r>
            <a:r>
              <a:rPr sz="2850" b="1" spc="-10" dirty="0">
                <a:latin typeface="Calibri"/>
                <a:cs typeface="Calibri"/>
              </a:rPr>
              <a:t>costs</a:t>
            </a:r>
            <a:endParaRPr sz="285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6379" algn="l"/>
              </a:tabLst>
            </a:pPr>
            <a:r>
              <a:rPr sz="2850" b="1" spc="-5" dirty="0">
                <a:latin typeface="Calibri"/>
                <a:cs typeface="Calibri"/>
              </a:rPr>
              <a:t>Automatically </a:t>
            </a:r>
            <a:r>
              <a:rPr sz="2850" b="1" spc="-10" dirty="0">
                <a:latin typeface="Calibri"/>
                <a:cs typeface="Calibri"/>
              </a:rPr>
              <a:t>replicating to</a:t>
            </a:r>
            <a:r>
              <a:rPr sz="2850" b="1" dirty="0">
                <a:latin typeface="Calibri"/>
                <a:cs typeface="Calibri"/>
              </a:rPr>
              <a:t> </a:t>
            </a:r>
            <a:r>
              <a:rPr sz="2850" b="1" spc="-5" dirty="0">
                <a:latin typeface="Calibri"/>
                <a:cs typeface="Calibri"/>
              </a:rPr>
              <a:t>Azure</a:t>
            </a:r>
            <a:endParaRPr sz="285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6379" algn="l"/>
              </a:tabLst>
            </a:pPr>
            <a:r>
              <a:rPr sz="2850" b="1" spc="-10" dirty="0">
                <a:latin typeface="Calibri"/>
                <a:cs typeface="Calibri"/>
              </a:rPr>
              <a:t>Safeguarding </a:t>
            </a:r>
            <a:r>
              <a:rPr sz="2850" b="1" spc="-15" dirty="0">
                <a:latin typeface="Calibri"/>
                <a:cs typeface="Calibri"/>
              </a:rPr>
              <a:t>against </a:t>
            </a:r>
            <a:r>
              <a:rPr sz="2850" b="1" spc="-10" dirty="0">
                <a:latin typeface="Calibri"/>
                <a:cs typeface="Calibri"/>
              </a:rPr>
              <a:t>outages </a:t>
            </a:r>
            <a:r>
              <a:rPr sz="2850" b="1" dirty="0">
                <a:latin typeface="Calibri"/>
                <a:cs typeface="Calibri"/>
              </a:rPr>
              <a:t>of </a:t>
            </a:r>
            <a:r>
              <a:rPr sz="2850" b="1" spc="-10" dirty="0">
                <a:latin typeface="Calibri"/>
                <a:cs typeface="Calibri"/>
              </a:rPr>
              <a:t>complex</a:t>
            </a:r>
            <a:r>
              <a:rPr sz="2850" b="1" spc="70" dirty="0">
                <a:latin typeface="Calibri"/>
                <a:cs typeface="Calibri"/>
              </a:rPr>
              <a:t> </a:t>
            </a:r>
            <a:r>
              <a:rPr sz="2850" b="1" spc="-5" dirty="0">
                <a:latin typeface="Calibri"/>
                <a:cs typeface="Calibri"/>
              </a:rPr>
              <a:t>workloads</a:t>
            </a:r>
            <a:endParaRPr sz="285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6379" algn="l"/>
              </a:tabLst>
            </a:pPr>
            <a:r>
              <a:rPr sz="2850" b="1" spc="-5" dirty="0">
                <a:latin typeface="Calibri"/>
                <a:cs typeface="Calibri"/>
              </a:rPr>
              <a:t>Extending </a:t>
            </a:r>
            <a:r>
              <a:rPr sz="2850" b="1" dirty="0">
                <a:latin typeface="Calibri"/>
                <a:cs typeface="Calibri"/>
              </a:rPr>
              <a:t>or </a:t>
            </a:r>
            <a:r>
              <a:rPr sz="2850" b="1" spc="-5" dirty="0">
                <a:latin typeface="Calibri"/>
                <a:cs typeface="Calibri"/>
              </a:rPr>
              <a:t>boosting</a:t>
            </a:r>
            <a:r>
              <a:rPr sz="2850" b="1" dirty="0">
                <a:latin typeface="Calibri"/>
                <a:cs typeface="Calibri"/>
              </a:rPr>
              <a:t> </a:t>
            </a:r>
            <a:r>
              <a:rPr sz="2850" b="1" spc="-5" dirty="0">
                <a:latin typeface="Calibri"/>
                <a:cs typeface="Calibri"/>
              </a:rPr>
              <a:t>capacity</a:t>
            </a:r>
            <a:endParaRPr sz="285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6379" algn="l"/>
              </a:tabLst>
            </a:pPr>
            <a:r>
              <a:rPr sz="2850" b="1" dirty="0">
                <a:latin typeface="Calibri"/>
                <a:cs typeface="Calibri"/>
              </a:rPr>
              <a:t>Continuous health</a:t>
            </a:r>
            <a:r>
              <a:rPr sz="2850" b="1" spc="15" dirty="0">
                <a:latin typeface="Calibri"/>
                <a:cs typeface="Calibri"/>
              </a:rPr>
              <a:t> </a:t>
            </a:r>
            <a:r>
              <a:rPr sz="2850" b="1" spc="-5" dirty="0">
                <a:latin typeface="Calibri"/>
                <a:cs typeface="Calibri"/>
              </a:rPr>
              <a:t>monitoring</a:t>
            </a:r>
            <a:endParaRPr sz="2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7286" y="575309"/>
            <a:ext cx="5175123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3526"/>
            <a:ext cx="1941271" cy="27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1702" y="2278252"/>
            <a:ext cx="4032262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7150" y="2658998"/>
            <a:ext cx="329209" cy="1875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89380" y="2760327"/>
            <a:ext cx="69197" cy="279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3392" y="2652267"/>
            <a:ext cx="2467864" cy="2506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8993" y="3200272"/>
            <a:ext cx="47129" cy="472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6851" y="3085591"/>
            <a:ext cx="1208798" cy="2606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636898"/>
            <a:ext cx="33705" cy="33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7150" y="3543172"/>
            <a:ext cx="3414166" cy="255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4010278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7150" y="3916552"/>
            <a:ext cx="3087649" cy="2556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303" y="4383658"/>
            <a:ext cx="33705" cy="33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27150" y="4289932"/>
            <a:ext cx="3437915" cy="2556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303" y="4757038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7150" y="4663313"/>
            <a:ext cx="2251100" cy="2556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7260" y="3148456"/>
            <a:ext cx="5647461" cy="460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876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Configuring</a:t>
            </a:r>
            <a:r>
              <a:rPr sz="2800" b="1" spc="-13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Azure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7749540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Delegate permissions within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target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</a:t>
            </a:r>
            <a:r>
              <a:rPr sz="2400" b="1" spc="-34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subscription:</a:t>
            </a:r>
            <a:endParaRPr sz="2400">
              <a:latin typeface="Segoe UI Semibold"/>
              <a:cs typeface="Segoe UI Semibold"/>
            </a:endParaRPr>
          </a:p>
          <a:p>
            <a:pPr marL="12700" marR="2868930">
              <a:lnSpc>
                <a:spcPct val="100000"/>
              </a:lnSpc>
            </a:pP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Virtual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Machine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Contributor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built-in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role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Site Recovery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Contributor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built-in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role 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Create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an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 </a:t>
            </a: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Storage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account: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General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Purpose</a:t>
            </a:r>
            <a:endParaRPr sz="2000">
              <a:latin typeface="Segoe UI"/>
              <a:cs typeface="Segoe UI"/>
            </a:endParaRPr>
          </a:p>
          <a:p>
            <a:pPr marL="12700" marR="4422140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Read-access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geo-redundant  Secure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transfer:</a:t>
            </a:r>
            <a:r>
              <a:rPr sz="2000" b="1" spc="1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Disabled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875"/>
              </a:lnSpc>
            </a:pP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Create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an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virtual</a:t>
            </a:r>
            <a:r>
              <a:rPr sz="2400" b="1" spc="-3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network: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Ensure sufficient bandwidth for intersite</a:t>
            </a:r>
            <a:r>
              <a:rPr sz="2000" b="1" spc="-3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replication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22603" y="5853683"/>
            <a:ext cx="7164324" cy="618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39503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0" dirty="0">
                <a:solidFill>
                  <a:srgbClr val="0071C5"/>
                </a:solidFill>
                <a:latin typeface="Segoe UI Semibold"/>
                <a:cs typeface="Segoe UI Semibold"/>
              </a:rPr>
              <a:t>ASR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Deployment</a:t>
            </a:r>
            <a:r>
              <a:rPr sz="2800" b="1" spc="-195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Planner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7948295" cy="3806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command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line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tool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for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profiling</a:t>
            </a:r>
            <a:r>
              <a:rPr sz="2400" b="1" spc="-1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Hyper-V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VMs</a:t>
            </a:r>
            <a:r>
              <a:rPr sz="2400" b="1" spc="-1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estimate:</a:t>
            </a:r>
            <a:endParaRPr sz="2400">
              <a:latin typeface="Segoe UI Semibold"/>
              <a:cs typeface="Segoe UI Semibold"/>
            </a:endParaRPr>
          </a:p>
          <a:p>
            <a:pPr marL="12700" marR="286004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Intersite network bandwidth requirements 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Azure </a:t>
            </a:r>
            <a:r>
              <a:rPr sz="2000" b="1" spc="-15" dirty="0">
                <a:solidFill>
                  <a:srgbClr val="3B3B41"/>
                </a:solidFill>
                <a:latin typeface="Segoe UI"/>
                <a:cs typeface="Segoe UI"/>
              </a:rPr>
              <a:t>Storage</a:t>
            </a:r>
            <a:r>
              <a:rPr sz="2000" b="1" spc="2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requirements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875"/>
              </a:lnSpc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Generates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report</a:t>
            </a:r>
            <a:r>
              <a:rPr sz="2400" b="1" spc="-25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including:</a:t>
            </a:r>
            <a:endParaRPr sz="2400">
              <a:latin typeface="Segoe UI Semibold"/>
              <a:cs typeface="Segoe UI Semibold"/>
            </a:endParaRPr>
          </a:p>
          <a:p>
            <a:pPr marL="12700" marR="5228590">
              <a:lnSpc>
                <a:spcPct val="100000"/>
              </a:lnSpc>
              <a:spcBef>
                <a:spcPts val="10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On-premises</a:t>
            </a:r>
            <a:r>
              <a:rPr sz="2000" b="1" spc="-5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10" dirty="0">
                <a:solidFill>
                  <a:srgbClr val="3B3B41"/>
                </a:solidFill>
                <a:latin typeface="Segoe UI"/>
                <a:cs typeface="Segoe UI"/>
              </a:rPr>
              <a:t>summary 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Recommendations 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VM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storage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placement  Compatible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VMs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Incompatible VMs  </a:t>
            </a:r>
            <a:r>
              <a:rPr sz="2000" b="1" spc="-15" dirty="0">
                <a:solidFill>
                  <a:srgbClr val="3B3B41"/>
                </a:solidFill>
                <a:latin typeface="Segoe UI"/>
                <a:cs typeface="Segoe UI"/>
              </a:rPr>
              <a:t>Storage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requirement</a:t>
            </a:r>
            <a:endParaRPr sz="2000">
              <a:latin typeface="Segoe UI"/>
              <a:cs typeface="Segoe UI"/>
            </a:endParaRPr>
          </a:p>
          <a:p>
            <a:pPr marL="12700" marR="4717415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Initial Replication</a:t>
            </a:r>
            <a:r>
              <a:rPr sz="2000" b="1" spc="-8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batching  Cost estimate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62500" y="3800855"/>
            <a:ext cx="7223759" cy="2602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2284" y="4630790"/>
            <a:ext cx="5858086" cy="1883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66871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Configure </a:t>
            </a:r>
            <a:r>
              <a:rPr sz="2800" b="1" spc="-35" dirty="0">
                <a:solidFill>
                  <a:srgbClr val="0071C5"/>
                </a:solidFill>
                <a:latin typeface="Segoe UI Semibold"/>
                <a:cs typeface="Segoe UI Semibold"/>
              </a:rPr>
              <a:t>the </a:t>
            </a: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Infrastructure:</a:t>
            </a:r>
            <a:r>
              <a:rPr sz="2800" b="1" spc="-18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60" dirty="0">
                <a:solidFill>
                  <a:srgbClr val="0071C5"/>
                </a:solidFill>
                <a:latin typeface="Segoe UI Semibold"/>
                <a:cs typeface="Segoe UI Semibold"/>
              </a:rPr>
              <a:t>Requirements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042" y="1548130"/>
            <a:ext cx="8245475" cy="3196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Verify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Hyper-V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operating system</a:t>
            </a:r>
            <a:r>
              <a:rPr sz="2000" b="1" spc="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requirements:</a:t>
            </a:r>
            <a:endParaRPr sz="2000">
              <a:latin typeface="Segoe UI"/>
              <a:cs typeface="Segoe UI"/>
            </a:endParaRPr>
          </a:p>
          <a:p>
            <a:pPr marL="12700" marR="240728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Windows 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Server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2016 (including 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server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core installation) 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Windows 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Server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2012 R2 with latest</a:t>
            </a:r>
            <a:r>
              <a:rPr sz="1800" b="1" spc="2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updates.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155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Mixing hosts running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Windows 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Server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2016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2012 R2 </a:t>
            </a:r>
            <a:r>
              <a:rPr sz="1800" b="1" spc="-25" dirty="0">
                <a:solidFill>
                  <a:srgbClr val="0078D2"/>
                </a:solidFill>
                <a:latin typeface="Segoe UI Semibold"/>
                <a:cs typeface="Segoe UI Semibold"/>
              </a:rPr>
              <a:t>isn't</a:t>
            </a:r>
            <a:r>
              <a:rPr sz="1800" b="1" spc="2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supported.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395"/>
              </a:lnSpc>
            </a:pP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Verify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Hyper-V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host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guest storage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requirements:</a:t>
            </a:r>
            <a:endParaRPr sz="20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Hyper-V host storage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can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include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SMB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3.0,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SAN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(iSCSI),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Multi-path (MPIO).  No 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support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for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shared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cluster disks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 encrypted</a:t>
            </a:r>
            <a:r>
              <a:rPr sz="1800" b="1" spc="3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disks.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390"/>
              </a:lnSpc>
            </a:pP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Verify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internet</a:t>
            </a:r>
            <a:r>
              <a:rPr sz="2000" b="1" spc="3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access: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155"/>
              </a:lnSpc>
              <a:spcBef>
                <a:spcPts val="10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Hyper-V hosts should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have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direct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access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the internet without using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</a:t>
            </a:r>
            <a:r>
              <a:rPr sz="1800" b="1" spc="12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25" dirty="0">
                <a:solidFill>
                  <a:srgbClr val="0078D2"/>
                </a:solidFill>
                <a:latin typeface="Segoe UI Semibold"/>
                <a:cs typeface="Segoe UI Semibold"/>
              </a:rPr>
              <a:t>proxy.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395"/>
              </a:lnSpc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Prepare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Windows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VMs for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access</a:t>
            </a:r>
            <a:endParaRPr sz="2000">
              <a:latin typeface="Segoe UI"/>
              <a:cs typeface="Segoe UI"/>
            </a:endParaRPr>
          </a:p>
          <a:p>
            <a:pPr marL="52451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following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failover</a:t>
            </a:r>
            <a:r>
              <a:rPr sz="2000" b="1" spc="-2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(optional)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4008" y="630123"/>
            <a:ext cx="17195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solidFill>
                  <a:srgbClr val="000000"/>
                </a:solidFill>
              </a:rPr>
              <a:t>A</a:t>
            </a:r>
            <a:r>
              <a:rPr sz="4400" spc="-40" dirty="0">
                <a:solidFill>
                  <a:srgbClr val="000000"/>
                </a:solidFill>
              </a:rPr>
              <a:t>g</a:t>
            </a:r>
            <a:r>
              <a:rPr sz="4400" spc="-5" dirty="0">
                <a:solidFill>
                  <a:srgbClr val="000000"/>
                </a:solidFill>
              </a:rPr>
              <a:t>enda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858011" y="2691383"/>
            <a:ext cx="1986280" cy="2780030"/>
          </a:xfrm>
          <a:custGeom>
            <a:avLst/>
            <a:gdLst/>
            <a:ahLst/>
            <a:cxnLst/>
            <a:rect l="l" t="t" r="r" b="b"/>
            <a:pathLst>
              <a:path w="1986280" h="2780029">
                <a:moveTo>
                  <a:pt x="0" y="2779776"/>
                </a:moveTo>
                <a:lnTo>
                  <a:pt x="1985772" y="2779776"/>
                </a:lnTo>
                <a:lnTo>
                  <a:pt x="1985772" y="0"/>
                </a:lnTo>
                <a:lnTo>
                  <a:pt x="0" y="0"/>
                </a:lnTo>
                <a:lnTo>
                  <a:pt x="0" y="2779776"/>
                </a:lnTo>
                <a:close/>
              </a:path>
            </a:pathLst>
          </a:custGeom>
          <a:solidFill>
            <a:srgbClr val="CFD1D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8011" y="2691383"/>
            <a:ext cx="1986280" cy="2780030"/>
          </a:xfrm>
          <a:custGeom>
            <a:avLst/>
            <a:gdLst/>
            <a:ahLst/>
            <a:cxnLst/>
            <a:rect l="l" t="t" r="r" b="b"/>
            <a:pathLst>
              <a:path w="1986280" h="2780029">
                <a:moveTo>
                  <a:pt x="0" y="2779776"/>
                </a:moveTo>
                <a:lnTo>
                  <a:pt x="1985772" y="2779776"/>
                </a:lnTo>
                <a:lnTo>
                  <a:pt x="1985772" y="0"/>
                </a:lnTo>
                <a:lnTo>
                  <a:pt x="0" y="0"/>
                </a:lnTo>
                <a:lnTo>
                  <a:pt x="0" y="2779776"/>
                </a:lnTo>
                <a:close/>
              </a:path>
            </a:pathLst>
          </a:custGeom>
          <a:ln w="12192">
            <a:solidFill>
              <a:srgbClr val="CFD1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4083" y="2968751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5" h="833754">
                <a:moveTo>
                  <a:pt x="416814" y="0"/>
                </a:moveTo>
                <a:lnTo>
                  <a:pt x="368195" y="2803"/>
                </a:lnTo>
                <a:lnTo>
                  <a:pt x="321226" y="11005"/>
                </a:lnTo>
                <a:lnTo>
                  <a:pt x="276219" y="24294"/>
                </a:lnTo>
                <a:lnTo>
                  <a:pt x="233487" y="42356"/>
                </a:lnTo>
                <a:lnTo>
                  <a:pt x="193342" y="64880"/>
                </a:lnTo>
                <a:lnTo>
                  <a:pt x="156096" y="91553"/>
                </a:lnTo>
                <a:lnTo>
                  <a:pt x="122062" y="122062"/>
                </a:lnTo>
                <a:lnTo>
                  <a:pt x="91553" y="156096"/>
                </a:lnTo>
                <a:lnTo>
                  <a:pt x="64880" y="193342"/>
                </a:lnTo>
                <a:lnTo>
                  <a:pt x="42356" y="233487"/>
                </a:lnTo>
                <a:lnTo>
                  <a:pt x="24294" y="276219"/>
                </a:lnTo>
                <a:lnTo>
                  <a:pt x="11005" y="321226"/>
                </a:lnTo>
                <a:lnTo>
                  <a:pt x="2803" y="368195"/>
                </a:lnTo>
                <a:lnTo>
                  <a:pt x="0" y="416813"/>
                </a:lnTo>
                <a:lnTo>
                  <a:pt x="2803" y="465432"/>
                </a:lnTo>
                <a:lnTo>
                  <a:pt x="11005" y="512401"/>
                </a:lnTo>
                <a:lnTo>
                  <a:pt x="24294" y="557408"/>
                </a:lnTo>
                <a:lnTo>
                  <a:pt x="42356" y="600140"/>
                </a:lnTo>
                <a:lnTo>
                  <a:pt x="64880" y="640285"/>
                </a:lnTo>
                <a:lnTo>
                  <a:pt x="91553" y="677531"/>
                </a:lnTo>
                <a:lnTo>
                  <a:pt x="122062" y="711565"/>
                </a:lnTo>
                <a:lnTo>
                  <a:pt x="156096" y="742074"/>
                </a:lnTo>
                <a:lnTo>
                  <a:pt x="193342" y="768747"/>
                </a:lnTo>
                <a:lnTo>
                  <a:pt x="233487" y="791271"/>
                </a:lnTo>
                <a:lnTo>
                  <a:pt x="276219" y="809333"/>
                </a:lnTo>
                <a:lnTo>
                  <a:pt x="321226" y="822622"/>
                </a:lnTo>
                <a:lnTo>
                  <a:pt x="368195" y="830824"/>
                </a:lnTo>
                <a:lnTo>
                  <a:pt x="416814" y="833628"/>
                </a:lnTo>
                <a:lnTo>
                  <a:pt x="465432" y="830824"/>
                </a:lnTo>
                <a:lnTo>
                  <a:pt x="512401" y="822622"/>
                </a:lnTo>
                <a:lnTo>
                  <a:pt x="557408" y="809333"/>
                </a:lnTo>
                <a:lnTo>
                  <a:pt x="600140" y="791271"/>
                </a:lnTo>
                <a:lnTo>
                  <a:pt x="640285" y="768747"/>
                </a:lnTo>
                <a:lnTo>
                  <a:pt x="677531" y="742074"/>
                </a:lnTo>
                <a:lnTo>
                  <a:pt x="711565" y="711565"/>
                </a:lnTo>
                <a:lnTo>
                  <a:pt x="742074" y="677531"/>
                </a:lnTo>
                <a:lnTo>
                  <a:pt x="768747" y="640285"/>
                </a:lnTo>
                <a:lnTo>
                  <a:pt x="791271" y="600140"/>
                </a:lnTo>
                <a:lnTo>
                  <a:pt x="809333" y="557408"/>
                </a:lnTo>
                <a:lnTo>
                  <a:pt x="822622" y="512401"/>
                </a:lnTo>
                <a:lnTo>
                  <a:pt x="830824" y="465432"/>
                </a:lnTo>
                <a:lnTo>
                  <a:pt x="833628" y="416813"/>
                </a:lnTo>
                <a:lnTo>
                  <a:pt x="830824" y="368195"/>
                </a:lnTo>
                <a:lnTo>
                  <a:pt x="822622" y="321226"/>
                </a:lnTo>
                <a:lnTo>
                  <a:pt x="809333" y="276219"/>
                </a:lnTo>
                <a:lnTo>
                  <a:pt x="791271" y="233487"/>
                </a:lnTo>
                <a:lnTo>
                  <a:pt x="768747" y="193342"/>
                </a:lnTo>
                <a:lnTo>
                  <a:pt x="742074" y="156096"/>
                </a:lnTo>
                <a:lnTo>
                  <a:pt x="711565" y="122062"/>
                </a:lnTo>
                <a:lnTo>
                  <a:pt x="677531" y="91553"/>
                </a:lnTo>
                <a:lnTo>
                  <a:pt x="640285" y="64880"/>
                </a:lnTo>
                <a:lnTo>
                  <a:pt x="600140" y="42356"/>
                </a:lnTo>
                <a:lnTo>
                  <a:pt x="557408" y="24294"/>
                </a:lnTo>
                <a:lnTo>
                  <a:pt x="512401" y="11005"/>
                </a:lnTo>
                <a:lnTo>
                  <a:pt x="465432" y="2803"/>
                </a:lnTo>
                <a:lnTo>
                  <a:pt x="416814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34083" y="2968751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5" h="833754">
                <a:moveTo>
                  <a:pt x="0" y="416813"/>
                </a:moveTo>
                <a:lnTo>
                  <a:pt x="2803" y="368195"/>
                </a:lnTo>
                <a:lnTo>
                  <a:pt x="11005" y="321226"/>
                </a:lnTo>
                <a:lnTo>
                  <a:pt x="24294" y="276219"/>
                </a:lnTo>
                <a:lnTo>
                  <a:pt x="42356" y="233487"/>
                </a:lnTo>
                <a:lnTo>
                  <a:pt x="64880" y="193342"/>
                </a:lnTo>
                <a:lnTo>
                  <a:pt x="91553" y="156096"/>
                </a:lnTo>
                <a:lnTo>
                  <a:pt x="122062" y="122062"/>
                </a:lnTo>
                <a:lnTo>
                  <a:pt x="156096" y="91553"/>
                </a:lnTo>
                <a:lnTo>
                  <a:pt x="193342" y="64880"/>
                </a:lnTo>
                <a:lnTo>
                  <a:pt x="233487" y="42356"/>
                </a:lnTo>
                <a:lnTo>
                  <a:pt x="276219" y="24294"/>
                </a:lnTo>
                <a:lnTo>
                  <a:pt x="321226" y="11005"/>
                </a:lnTo>
                <a:lnTo>
                  <a:pt x="368195" y="2803"/>
                </a:lnTo>
                <a:lnTo>
                  <a:pt x="416814" y="0"/>
                </a:lnTo>
                <a:lnTo>
                  <a:pt x="465432" y="2803"/>
                </a:lnTo>
                <a:lnTo>
                  <a:pt x="512401" y="11005"/>
                </a:lnTo>
                <a:lnTo>
                  <a:pt x="557408" y="24294"/>
                </a:lnTo>
                <a:lnTo>
                  <a:pt x="600140" y="42356"/>
                </a:lnTo>
                <a:lnTo>
                  <a:pt x="640285" y="64880"/>
                </a:lnTo>
                <a:lnTo>
                  <a:pt x="677531" y="91553"/>
                </a:lnTo>
                <a:lnTo>
                  <a:pt x="711565" y="122062"/>
                </a:lnTo>
                <a:lnTo>
                  <a:pt x="742074" y="156096"/>
                </a:lnTo>
                <a:lnTo>
                  <a:pt x="768747" y="193342"/>
                </a:lnTo>
                <a:lnTo>
                  <a:pt x="791271" y="233487"/>
                </a:lnTo>
                <a:lnTo>
                  <a:pt x="809333" y="276219"/>
                </a:lnTo>
                <a:lnTo>
                  <a:pt x="822622" y="321226"/>
                </a:lnTo>
                <a:lnTo>
                  <a:pt x="830824" y="368195"/>
                </a:lnTo>
                <a:lnTo>
                  <a:pt x="833628" y="416813"/>
                </a:lnTo>
                <a:lnTo>
                  <a:pt x="830824" y="465432"/>
                </a:lnTo>
                <a:lnTo>
                  <a:pt x="822622" y="512401"/>
                </a:lnTo>
                <a:lnTo>
                  <a:pt x="809333" y="557408"/>
                </a:lnTo>
                <a:lnTo>
                  <a:pt x="791271" y="600140"/>
                </a:lnTo>
                <a:lnTo>
                  <a:pt x="768747" y="640285"/>
                </a:lnTo>
                <a:lnTo>
                  <a:pt x="742074" y="677531"/>
                </a:lnTo>
                <a:lnTo>
                  <a:pt x="711565" y="711565"/>
                </a:lnTo>
                <a:lnTo>
                  <a:pt x="677531" y="742074"/>
                </a:lnTo>
                <a:lnTo>
                  <a:pt x="640285" y="768747"/>
                </a:lnTo>
                <a:lnTo>
                  <a:pt x="600140" y="791271"/>
                </a:lnTo>
                <a:lnTo>
                  <a:pt x="557408" y="809333"/>
                </a:lnTo>
                <a:lnTo>
                  <a:pt x="512401" y="822622"/>
                </a:lnTo>
                <a:lnTo>
                  <a:pt x="465432" y="830824"/>
                </a:lnTo>
                <a:lnTo>
                  <a:pt x="416814" y="833628"/>
                </a:lnTo>
                <a:lnTo>
                  <a:pt x="368195" y="830824"/>
                </a:lnTo>
                <a:lnTo>
                  <a:pt x="321226" y="822622"/>
                </a:lnTo>
                <a:lnTo>
                  <a:pt x="276219" y="809333"/>
                </a:lnTo>
                <a:lnTo>
                  <a:pt x="233487" y="791271"/>
                </a:lnTo>
                <a:lnTo>
                  <a:pt x="193342" y="768747"/>
                </a:lnTo>
                <a:lnTo>
                  <a:pt x="156096" y="742074"/>
                </a:lnTo>
                <a:lnTo>
                  <a:pt x="122062" y="711565"/>
                </a:lnTo>
                <a:lnTo>
                  <a:pt x="91553" y="677531"/>
                </a:lnTo>
                <a:lnTo>
                  <a:pt x="64880" y="640285"/>
                </a:lnTo>
                <a:lnTo>
                  <a:pt x="42356" y="600140"/>
                </a:lnTo>
                <a:lnTo>
                  <a:pt x="24294" y="557408"/>
                </a:lnTo>
                <a:lnTo>
                  <a:pt x="11005" y="512401"/>
                </a:lnTo>
                <a:lnTo>
                  <a:pt x="2803" y="465432"/>
                </a:lnTo>
                <a:lnTo>
                  <a:pt x="0" y="416813"/>
                </a:lnTo>
                <a:close/>
              </a:path>
            </a:pathLst>
          </a:custGeom>
          <a:ln w="12192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1916" y="3009341"/>
            <a:ext cx="1998345" cy="192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000">
              <a:latin typeface="Calibri"/>
              <a:cs typeface="Calibri"/>
            </a:endParaRPr>
          </a:p>
          <a:p>
            <a:pPr marL="490220" marR="483870" indent="635" algn="ctr">
              <a:lnSpc>
                <a:spcPct val="126899"/>
              </a:lnSpc>
              <a:spcBef>
                <a:spcPts val="2245"/>
              </a:spcBef>
            </a:pPr>
            <a:r>
              <a:rPr sz="2600" dirty="0">
                <a:latin typeface="Calibri"/>
                <a:cs typeface="Calibri"/>
              </a:rPr>
              <a:t>Series  A</a:t>
            </a:r>
            <a:r>
              <a:rPr sz="2600" spc="-25" dirty="0">
                <a:latin typeface="Calibri"/>
                <a:cs typeface="Calibri"/>
              </a:rPr>
              <a:t>g</a:t>
            </a:r>
            <a:r>
              <a:rPr sz="2600" dirty="0">
                <a:latin typeface="Calibri"/>
                <a:cs typeface="Calibri"/>
              </a:rPr>
              <a:t>enda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8011" y="5470397"/>
            <a:ext cx="1986280" cy="0"/>
          </a:xfrm>
          <a:custGeom>
            <a:avLst/>
            <a:gdLst/>
            <a:ahLst/>
            <a:cxnLst/>
            <a:rect l="l" t="t" r="r" b="b"/>
            <a:pathLst>
              <a:path w="1986280">
                <a:moveTo>
                  <a:pt x="0" y="0"/>
                </a:moveTo>
                <a:lnTo>
                  <a:pt x="1985772" y="0"/>
                </a:lnTo>
              </a:path>
            </a:pathLst>
          </a:custGeom>
          <a:ln w="3175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1916" y="5463539"/>
            <a:ext cx="1998345" cy="13970"/>
          </a:xfrm>
          <a:custGeom>
            <a:avLst/>
            <a:gdLst/>
            <a:ahLst/>
            <a:cxnLst/>
            <a:rect l="l" t="t" r="r" b="b"/>
            <a:pathLst>
              <a:path w="1998345" h="13970">
                <a:moveTo>
                  <a:pt x="0" y="13716"/>
                </a:moveTo>
                <a:lnTo>
                  <a:pt x="1997964" y="13716"/>
                </a:lnTo>
                <a:lnTo>
                  <a:pt x="1997964" y="0"/>
                </a:lnTo>
                <a:lnTo>
                  <a:pt x="0" y="0"/>
                </a:lnTo>
                <a:lnTo>
                  <a:pt x="0" y="13716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1904" y="2691383"/>
            <a:ext cx="1986280" cy="2780030"/>
          </a:xfrm>
          <a:custGeom>
            <a:avLst/>
            <a:gdLst/>
            <a:ahLst/>
            <a:cxnLst/>
            <a:rect l="l" t="t" r="r" b="b"/>
            <a:pathLst>
              <a:path w="1986279" h="2780029">
                <a:moveTo>
                  <a:pt x="0" y="2779776"/>
                </a:moveTo>
                <a:lnTo>
                  <a:pt x="1985771" y="2779776"/>
                </a:lnTo>
                <a:lnTo>
                  <a:pt x="1985771" y="0"/>
                </a:lnTo>
                <a:lnTo>
                  <a:pt x="0" y="0"/>
                </a:lnTo>
                <a:lnTo>
                  <a:pt x="0" y="2779776"/>
                </a:lnTo>
                <a:close/>
              </a:path>
            </a:pathLst>
          </a:custGeom>
          <a:solidFill>
            <a:srgbClr val="CFD1D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41904" y="2691383"/>
            <a:ext cx="1986280" cy="2780030"/>
          </a:xfrm>
          <a:custGeom>
            <a:avLst/>
            <a:gdLst/>
            <a:ahLst/>
            <a:cxnLst/>
            <a:rect l="l" t="t" r="r" b="b"/>
            <a:pathLst>
              <a:path w="1986279" h="2780029">
                <a:moveTo>
                  <a:pt x="0" y="2779776"/>
                </a:moveTo>
                <a:lnTo>
                  <a:pt x="1985771" y="2779776"/>
                </a:lnTo>
                <a:lnTo>
                  <a:pt x="1985771" y="0"/>
                </a:lnTo>
                <a:lnTo>
                  <a:pt x="0" y="0"/>
                </a:lnTo>
                <a:lnTo>
                  <a:pt x="0" y="2779776"/>
                </a:lnTo>
                <a:close/>
              </a:path>
            </a:pathLst>
          </a:custGeom>
          <a:ln w="12191">
            <a:solidFill>
              <a:srgbClr val="CFD1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17976" y="2968751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4" h="833754">
                <a:moveTo>
                  <a:pt x="416813" y="0"/>
                </a:moveTo>
                <a:lnTo>
                  <a:pt x="368195" y="2803"/>
                </a:lnTo>
                <a:lnTo>
                  <a:pt x="321226" y="11005"/>
                </a:lnTo>
                <a:lnTo>
                  <a:pt x="276219" y="24294"/>
                </a:lnTo>
                <a:lnTo>
                  <a:pt x="233487" y="42356"/>
                </a:lnTo>
                <a:lnTo>
                  <a:pt x="193342" y="64880"/>
                </a:lnTo>
                <a:lnTo>
                  <a:pt x="156096" y="91553"/>
                </a:lnTo>
                <a:lnTo>
                  <a:pt x="122062" y="122062"/>
                </a:lnTo>
                <a:lnTo>
                  <a:pt x="91553" y="156096"/>
                </a:lnTo>
                <a:lnTo>
                  <a:pt x="64880" y="193342"/>
                </a:lnTo>
                <a:lnTo>
                  <a:pt x="42356" y="233487"/>
                </a:lnTo>
                <a:lnTo>
                  <a:pt x="24294" y="276219"/>
                </a:lnTo>
                <a:lnTo>
                  <a:pt x="11005" y="321226"/>
                </a:lnTo>
                <a:lnTo>
                  <a:pt x="2803" y="368195"/>
                </a:lnTo>
                <a:lnTo>
                  <a:pt x="0" y="416813"/>
                </a:lnTo>
                <a:lnTo>
                  <a:pt x="2803" y="465432"/>
                </a:lnTo>
                <a:lnTo>
                  <a:pt x="11005" y="512401"/>
                </a:lnTo>
                <a:lnTo>
                  <a:pt x="24294" y="557408"/>
                </a:lnTo>
                <a:lnTo>
                  <a:pt x="42356" y="600140"/>
                </a:lnTo>
                <a:lnTo>
                  <a:pt x="64880" y="640285"/>
                </a:lnTo>
                <a:lnTo>
                  <a:pt x="91553" y="677531"/>
                </a:lnTo>
                <a:lnTo>
                  <a:pt x="122062" y="711565"/>
                </a:lnTo>
                <a:lnTo>
                  <a:pt x="156096" y="742074"/>
                </a:lnTo>
                <a:lnTo>
                  <a:pt x="193342" y="768747"/>
                </a:lnTo>
                <a:lnTo>
                  <a:pt x="233487" y="791271"/>
                </a:lnTo>
                <a:lnTo>
                  <a:pt x="276219" y="809333"/>
                </a:lnTo>
                <a:lnTo>
                  <a:pt x="321226" y="822622"/>
                </a:lnTo>
                <a:lnTo>
                  <a:pt x="368195" y="830824"/>
                </a:lnTo>
                <a:lnTo>
                  <a:pt x="416813" y="833628"/>
                </a:lnTo>
                <a:lnTo>
                  <a:pt x="465432" y="830824"/>
                </a:lnTo>
                <a:lnTo>
                  <a:pt x="512401" y="822622"/>
                </a:lnTo>
                <a:lnTo>
                  <a:pt x="557408" y="809333"/>
                </a:lnTo>
                <a:lnTo>
                  <a:pt x="600140" y="791271"/>
                </a:lnTo>
                <a:lnTo>
                  <a:pt x="640285" y="768747"/>
                </a:lnTo>
                <a:lnTo>
                  <a:pt x="677531" y="742074"/>
                </a:lnTo>
                <a:lnTo>
                  <a:pt x="711565" y="711565"/>
                </a:lnTo>
                <a:lnTo>
                  <a:pt x="742074" y="677531"/>
                </a:lnTo>
                <a:lnTo>
                  <a:pt x="768747" y="640285"/>
                </a:lnTo>
                <a:lnTo>
                  <a:pt x="791271" y="600140"/>
                </a:lnTo>
                <a:lnTo>
                  <a:pt x="809333" y="557408"/>
                </a:lnTo>
                <a:lnTo>
                  <a:pt x="822622" y="512401"/>
                </a:lnTo>
                <a:lnTo>
                  <a:pt x="830824" y="465432"/>
                </a:lnTo>
                <a:lnTo>
                  <a:pt x="833627" y="416813"/>
                </a:lnTo>
                <a:lnTo>
                  <a:pt x="830824" y="368195"/>
                </a:lnTo>
                <a:lnTo>
                  <a:pt x="822622" y="321226"/>
                </a:lnTo>
                <a:lnTo>
                  <a:pt x="809333" y="276219"/>
                </a:lnTo>
                <a:lnTo>
                  <a:pt x="791271" y="233487"/>
                </a:lnTo>
                <a:lnTo>
                  <a:pt x="768747" y="193342"/>
                </a:lnTo>
                <a:lnTo>
                  <a:pt x="742074" y="156096"/>
                </a:lnTo>
                <a:lnTo>
                  <a:pt x="711565" y="122062"/>
                </a:lnTo>
                <a:lnTo>
                  <a:pt x="677531" y="91553"/>
                </a:lnTo>
                <a:lnTo>
                  <a:pt x="640285" y="64880"/>
                </a:lnTo>
                <a:lnTo>
                  <a:pt x="600140" y="42356"/>
                </a:lnTo>
                <a:lnTo>
                  <a:pt x="557408" y="24294"/>
                </a:lnTo>
                <a:lnTo>
                  <a:pt x="512401" y="11005"/>
                </a:lnTo>
                <a:lnTo>
                  <a:pt x="465432" y="2803"/>
                </a:lnTo>
                <a:lnTo>
                  <a:pt x="41681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17976" y="2968751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4" h="833754">
                <a:moveTo>
                  <a:pt x="0" y="416813"/>
                </a:moveTo>
                <a:lnTo>
                  <a:pt x="2803" y="368195"/>
                </a:lnTo>
                <a:lnTo>
                  <a:pt x="11005" y="321226"/>
                </a:lnTo>
                <a:lnTo>
                  <a:pt x="24294" y="276219"/>
                </a:lnTo>
                <a:lnTo>
                  <a:pt x="42356" y="233487"/>
                </a:lnTo>
                <a:lnTo>
                  <a:pt x="64880" y="193342"/>
                </a:lnTo>
                <a:lnTo>
                  <a:pt x="91553" y="156096"/>
                </a:lnTo>
                <a:lnTo>
                  <a:pt x="122062" y="122062"/>
                </a:lnTo>
                <a:lnTo>
                  <a:pt x="156096" y="91553"/>
                </a:lnTo>
                <a:lnTo>
                  <a:pt x="193342" y="64880"/>
                </a:lnTo>
                <a:lnTo>
                  <a:pt x="233487" y="42356"/>
                </a:lnTo>
                <a:lnTo>
                  <a:pt x="276219" y="24294"/>
                </a:lnTo>
                <a:lnTo>
                  <a:pt x="321226" y="11005"/>
                </a:lnTo>
                <a:lnTo>
                  <a:pt x="368195" y="2803"/>
                </a:lnTo>
                <a:lnTo>
                  <a:pt x="416813" y="0"/>
                </a:lnTo>
                <a:lnTo>
                  <a:pt x="465432" y="2803"/>
                </a:lnTo>
                <a:lnTo>
                  <a:pt x="512401" y="11005"/>
                </a:lnTo>
                <a:lnTo>
                  <a:pt x="557408" y="24294"/>
                </a:lnTo>
                <a:lnTo>
                  <a:pt x="600140" y="42356"/>
                </a:lnTo>
                <a:lnTo>
                  <a:pt x="640285" y="64880"/>
                </a:lnTo>
                <a:lnTo>
                  <a:pt x="677531" y="91553"/>
                </a:lnTo>
                <a:lnTo>
                  <a:pt x="711565" y="122062"/>
                </a:lnTo>
                <a:lnTo>
                  <a:pt x="742074" y="156096"/>
                </a:lnTo>
                <a:lnTo>
                  <a:pt x="768747" y="193342"/>
                </a:lnTo>
                <a:lnTo>
                  <a:pt x="791271" y="233487"/>
                </a:lnTo>
                <a:lnTo>
                  <a:pt x="809333" y="276219"/>
                </a:lnTo>
                <a:lnTo>
                  <a:pt x="822622" y="321226"/>
                </a:lnTo>
                <a:lnTo>
                  <a:pt x="830824" y="368195"/>
                </a:lnTo>
                <a:lnTo>
                  <a:pt x="833627" y="416813"/>
                </a:lnTo>
                <a:lnTo>
                  <a:pt x="830824" y="465432"/>
                </a:lnTo>
                <a:lnTo>
                  <a:pt x="822622" y="512401"/>
                </a:lnTo>
                <a:lnTo>
                  <a:pt x="809333" y="557408"/>
                </a:lnTo>
                <a:lnTo>
                  <a:pt x="791271" y="600140"/>
                </a:lnTo>
                <a:lnTo>
                  <a:pt x="768747" y="640285"/>
                </a:lnTo>
                <a:lnTo>
                  <a:pt x="742074" y="677531"/>
                </a:lnTo>
                <a:lnTo>
                  <a:pt x="711565" y="711565"/>
                </a:lnTo>
                <a:lnTo>
                  <a:pt x="677531" y="742074"/>
                </a:lnTo>
                <a:lnTo>
                  <a:pt x="640285" y="768747"/>
                </a:lnTo>
                <a:lnTo>
                  <a:pt x="600140" y="791271"/>
                </a:lnTo>
                <a:lnTo>
                  <a:pt x="557408" y="809333"/>
                </a:lnTo>
                <a:lnTo>
                  <a:pt x="512401" y="822622"/>
                </a:lnTo>
                <a:lnTo>
                  <a:pt x="465432" y="830824"/>
                </a:lnTo>
                <a:lnTo>
                  <a:pt x="416813" y="833628"/>
                </a:lnTo>
                <a:lnTo>
                  <a:pt x="368195" y="830824"/>
                </a:lnTo>
                <a:lnTo>
                  <a:pt x="321226" y="822622"/>
                </a:lnTo>
                <a:lnTo>
                  <a:pt x="276219" y="809333"/>
                </a:lnTo>
                <a:lnTo>
                  <a:pt x="233487" y="791271"/>
                </a:lnTo>
                <a:lnTo>
                  <a:pt x="193342" y="768747"/>
                </a:lnTo>
                <a:lnTo>
                  <a:pt x="156096" y="742074"/>
                </a:lnTo>
                <a:lnTo>
                  <a:pt x="122062" y="711565"/>
                </a:lnTo>
                <a:lnTo>
                  <a:pt x="91553" y="677531"/>
                </a:lnTo>
                <a:lnTo>
                  <a:pt x="64880" y="640285"/>
                </a:lnTo>
                <a:lnTo>
                  <a:pt x="42356" y="600140"/>
                </a:lnTo>
                <a:lnTo>
                  <a:pt x="24294" y="557408"/>
                </a:lnTo>
                <a:lnTo>
                  <a:pt x="11005" y="512401"/>
                </a:lnTo>
                <a:lnTo>
                  <a:pt x="2803" y="465432"/>
                </a:lnTo>
                <a:lnTo>
                  <a:pt x="0" y="416813"/>
                </a:lnTo>
                <a:close/>
              </a:path>
            </a:pathLst>
          </a:custGeom>
          <a:ln w="12192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35807" y="3009341"/>
            <a:ext cx="1998345" cy="1785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000">
              <a:latin typeface="Calibri"/>
              <a:cs typeface="Calibri"/>
            </a:endParaRPr>
          </a:p>
          <a:p>
            <a:pPr marL="161290" marR="155575" indent="-635" algn="ctr">
              <a:lnSpc>
                <a:spcPts val="2860"/>
              </a:lnSpc>
              <a:spcBef>
                <a:spcPts val="3395"/>
              </a:spcBef>
            </a:pPr>
            <a:r>
              <a:rPr sz="2600" spc="-15" dirty="0">
                <a:latin typeface="Calibri"/>
                <a:cs typeface="Calibri"/>
              </a:rPr>
              <a:t>Speaker  </a:t>
            </a:r>
            <a:r>
              <a:rPr sz="2600" dirty="0">
                <a:latin typeface="Calibri"/>
                <a:cs typeface="Calibri"/>
              </a:rPr>
              <a:t>I</a:t>
            </a:r>
            <a:r>
              <a:rPr sz="2600" spc="-20" dirty="0">
                <a:latin typeface="Calibri"/>
                <a:cs typeface="Calibri"/>
              </a:rPr>
              <a:t>n</a:t>
            </a:r>
            <a:r>
              <a:rPr sz="2600" dirty="0">
                <a:latin typeface="Calibri"/>
                <a:cs typeface="Calibri"/>
              </a:rPr>
              <a:t>t</a:t>
            </a:r>
            <a:r>
              <a:rPr sz="2600" spc="-30" dirty="0">
                <a:latin typeface="Calibri"/>
                <a:cs typeface="Calibri"/>
              </a:rPr>
              <a:t>r</a:t>
            </a:r>
            <a:r>
              <a:rPr sz="2600" spc="-5" dirty="0">
                <a:latin typeface="Calibri"/>
                <a:cs typeface="Calibri"/>
              </a:rPr>
              <a:t>oduction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41904" y="5470397"/>
            <a:ext cx="1986280" cy="0"/>
          </a:xfrm>
          <a:custGeom>
            <a:avLst/>
            <a:gdLst/>
            <a:ahLst/>
            <a:cxnLst/>
            <a:rect l="l" t="t" r="r" b="b"/>
            <a:pathLst>
              <a:path w="1986279">
                <a:moveTo>
                  <a:pt x="0" y="0"/>
                </a:moveTo>
                <a:lnTo>
                  <a:pt x="1985771" y="0"/>
                </a:lnTo>
              </a:path>
            </a:pathLst>
          </a:custGeom>
          <a:ln w="3175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35807" y="5463539"/>
            <a:ext cx="1998345" cy="13970"/>
          </a:xfrm>
          <a:custGeom>
            <a:avLst/>
            <a:gdLst/>
            <a:ahLst/>
            <a:cxnLst/>
            <a:rect l="l" t="t" r="r" b="b"/>
            <a:pathLst>
              <a:path w="1998345" h="13970">
                <a:moveTo>
                  <a:pt x="0" y="13716"/>
                </a:moveTo>
                <a:lnTo>
                  <a:pt x="1997964" y="13716"/>
                </a:lnTo>
                <a:lnTo>
                  <a:pt x="1997964" y="0"/>
                </a:lnTo>
                <a:lnTo>
                  <a:pt x="0" y="0"/>
                </a:lnTo>
                <a:lnTo>
                  <a:pt x="0" y="13716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25796" y="2691383"/>
            <a:ext cx="1984375" cy="2780030"/>
          </a:xfrm>
          <a:custGeom>
            <a:avLst/>
            <a:gdLst/>
            <a:ahLst/>
            <a:cxnLst/>
            <a:rect l="l" t="t" r="r" b="b"/>
            <a:pathLst>
              <a:path w="1984375" h="2780029">
                <a:moveTo>
                  <a:pt x="0" y="2779776"/>
                </a:moveTo>
                <a:lnTo>
                  <a:pt x="1984248" y="2779776"/>
                </a:lnTo>
                <a:lnTo>
                  <a:pt x="1984248" y="0"/>
                </a:lnTo>
                <a:lnTo>
                  <a:pt x="0" y="0"/>
                </a:lnTo>
                <a:lnTo>
                  <a:pt x="0" y="2779776"/>
                </a:lnTo>
                <a:close/>
              </a:path>
            </a:pathLst>
          </a:custGeom>
          <a:solidFill>
            <a:srgbClr val="CFD1D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25796" y="2691383"/>
            <a:ext cx="1984375" cy="2780030"/>
          </a:xfrm>
          <a:custGeom>
            <a:avLst/>
            <a:gdLst/>
            <a:ahLst/>
            <a:cxnLst/>
            <a:rect l="l" t="t" r="r" b="b"/>
            <a:pathLst>
              <a:path w="1984375" h="2780029">
                <a:moveTo>
                  <a:pt x="0" y="2779776"/>
                </a:moveTo>
                <a:lnTo>
                  <a:pt x="1984248" y="2779776"/>
                </a:lnTo>
                <a:lnTo>
                  <a:pt x="1984248" y="0"/>
                </a:lnTo>
                <a:lnTo>
                  <a:pt x="0" y="0"/>
                </a:lnTo>
                <a:lnTo>
                  <a:pt x="0" y="2779776"/>
                </a:lnTo>
                <a:close/>
              </a:path>
            </a:pathLst>
          </a:custGeom>
          <a:ln w="12192">
            <a:solidFill>
              <a:srgbClr val="CFD1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01867" y="2968751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4" h="833754">
                <a:moveTo>
                  <a:pt x="416814" y="0"/>
                </a:moveTo>
                <a:lnTo>
                  <a:pt x="368195" y="2803"/>
                </a:lnTo>
                <a:lnTo>
                  <a:pt x="321226" y="11005"/>
                </a:lnTo>
                <a:lnTo>
                  <a:pt x="276219" y="24294"/>
                </a:lnTo>
                <a:lnTo>
                  <a:pt x="233487" y="42356"/>
                </a:lnTo>
                <a:lnTo>
                  <a:pt x="193342" y="64880"/>
                </a:lnTo>
                <a:lnTo>
                  <a:pt x="156096" y="91553"/>
                </a:lnTo>
                <a:lnTo>
                  <a:pt x="122062" y="122062"/>
                </a:lnTo>
                <a:lnTo>
                  <a:pt x="91553" y="156096"/>
                </a:lnTo>
                <a:lnTo>
                  <a:pt x="64880" y="193342"/>
                </a:lnTo>
                <a:lnTo>
                  <a:pt x="42356" y="233487"/>
                </a:lnTo>
                <a:lnTo>
                  <a:pt x="24294" y="276219"/>
                </a:lnTo>
                <a:lnTo>
                  <a:pt x="11005" y="321226"/>
                </a:lnTo>
                <a:lnTo>
                  <a:pt x="2803" y="368195"/>
                </a:lnTo>
                <a:lnTo>
                  <a:pt x="0" y="416813"/>
                </a:lnTo>
                <a:lnTo>
                  <a:pt x="2803" y="465432"/>
                </a:lnTo>
                <a:lnTo>
                  <a:pt x="11005" y="512401"/>
                </a:lnTo>
                <a:lnTo>
                  <a:pt x="24294" y="557408"/>
                </a:lnTo>
                <a:lnTo>
                  <a:pt x="42356" y="600140"/>
                </a:lnTo>
                <a:lnTo>
                  <a:pt x="64880" y="640285"/>
                </a:lnTo>
                <a:lnTo>
                  <a:pt x="91553" y="677531"/>
                </a:lnTo>
                <a:lnTo>
                  <a:pt x="122062" y="711565"/>
                </a:lnTo>
                <a:lnTo>
                  <a:pt x="156096" y="742074"/>
                </a:lnTo>
                <a:lnTo>
                  <a:pt x="193342" y="768747"/>
                </a:lnTo>
                <a:lnTo>
                  <a:pt x="233487" y="791271"/>
                </a:lnTo>
                <a:lnTo>
                  <a:pt x="276219" y="809333"/>
                </a:lnTo>
                <a:lnTo>
                  <a:pt x="321226" y="822622"/>
                </a:lnTo>
                <a:lnTo>
                  <a:pt x="368195" y="830824"/>
                </a:lnTo>
                <a:lnTo>
                  <a:pt x="416814" y="833628"/>
                </a:lnTo>
                <a:lnTo>
                  <a:pt x="465432" y="830824"/>
                </a:lnTo>
                <a:lnTo>
                  <a:pt x="512401" y="822622"/>
                </a:lnTo>
                <a:lnTo>
                  <a:pt x="557408" y="809333"/>
                </a:lnTo>
                <a:lnTo>
                  <a:pt x="600140" y="791271"/>
                </a:lnTo>
                <a:lnTo>
                  <a:pt x="640285" y="768747"/>
                </a:lnTo>
                <a:lnTo>
                  <a:pt x="677531" y="742074"/>
                </a:lnTo>
                <a:lnTo>
                  <a:pt x="711565" y="711565"/>
                </a:lnTo>
                <a:lnTo>
                  <a:pt x="742074" y="677531"/>
                </a:lnTo>
                <a:lnTo>
                  <a:pt x="768747" y="640285"/>
                </a:lnTo>
                <a:lnTo>
                  <a:pt x="791271" y="600140"/>
                </a:lnTo>
                <a:lnTo>
                  <a:pt x="809333" y="557408"/>
                </a:lnTo>
                <a:lnTo>
                  <a:pt x="822622" y="512401"/>
                </a:lnTo>
                <a:lnTo>
                  <a:pt x="830824" y="465432"/>
                </a:lnTo>
                <a:lnTo>
                  <a:pt x="833628" y="416813"/>
                </a:lnTo>
                <a:lnTo>
                  <a:pt x="830824" y="368195"/>
                </a:lnTo>
                <a:lnTo>
                  <a:pt x="822622" y="321226"/>
                </a:lnTo>
                <a:lnTo>
                  <a:pt x="809333" y="276219"/>
                </a:lnTo>
                <a:lnTo>
                  <a:pt x="791271" y="233487"/>
                </a:lnTo>
                <a:lnTo>
                  <a:pt x="768747" y="193342"/>
                </a:lnTo>
                <a:lnTo>
                  <a:pt x="742074" y="156096"/>
                </a:lnTo>
                <a:lnTo>
                  <a:pt x="711565" y="122062"/>
                </a:lnTo>
                <a:lnTo>
                  <a:pt x="677531" y="91553"/>
                </a:lnTo>
                <a:lnTo>
                  <a:pt x="640285" y="64880"/>
                </a:lnTo>
                <a:lnTo>
                  <a:pt x="600140" y="42356"/>
                </a:lnTo>
                <a:lnTo>
                  <a:pt x="557408" y="24294"/>
                </a:lnTo>
                <a:lnTo>
                  <a:pt x="512401" y="11005"/>
                </a:lnTo>
                <a:lnTo>
                  <a:pt x="465432" y="2803"/>
                </a:lnTo>
                <a:lnTo>
                  <a:pt x="416814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01867" y="2968751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4" h="833754">
                <a:moveTo>
                  <a:pt x="0" y="416813"/>
                </a:moveTo>
                <a:lnTo>
                  <a:pt x="2803" y="368195"/>
                </a:lnTo>
                <a:lnTo>
                  <a:pt x="11005" y="321226"/>
                </a:lnTo>
                <a:lnTo>
                  <a:pt x="24294" y="276219"/>
                </a:lnTo>
                <a:lnTo>
                  <a:pt x="42356" y="233487"/>
                </a:lnTo>
                <a:lnTo>
                  <a:pt x="64880" y="193342"/>
                </a:lnTo>
                <a:lnTo>
                  <a:pt x="91553" y="156096"/>
                </a:lnTo>
                <a:lnTo>
                  <a:pt x="122062" y="122062"/>
                </a:lnTo>
                <a:lnTo>
                  <a:pt x="156096" y="91553"/>
                </a:lnTo>
                <a:lnTo>
                  <a:pt x="193342" y="64880"/>
                </a:lnTo>
                <a:lnTo>
                  <a:pt x="233487" y="42356"/>
                </a:lnTo>
                <a:lnTo>
                  <a:pt x="276219" y="24294"/>
                </a:lnTo>
                <a:lnTo>
                  <a:pt x="321226" y="11005"/>
                </a:lnTo>
                <a:lnTo>
                  <a:pt x="368195" y="2803"/>
                </a:lnTo>
                <a:lnTo>
                  <a:pt x="416814" y="0"/>
                </a:lnTo>
                <a:lnTo>
                  <a:pt x="465432" y="2803"/>
                </a:lnTo>
                <a:lnTo>
                  <a:pt x="512401" y="11005"/>
                </a:lnTo>
                <a:lnTo>
                  <a:pt x="557408" y="24294"/>
                </a:lnTo>
                <a:lnTo>
                  <a:pt x="600140" y="42356"/>
                </a:lnTo>
                <a:lnTo>
                  <a:pt x="640285" y="64880"/>
                </a:lnTo>
                <a:lnTo>
                  <a:pt x="677531" y="91553"/>
                </a:lnTo>
                <a:lnTo>
                  <a:pt x="711565" y="122062"/>
                </a:lnTo>
                <a:lnTo>
                  <a:pt x="742074" y="156096"/>
                </a:lnTo>
                <a:lnTo>
                  <a:pt x="768747" y="193342"/>
                </a:lnTo>
                <a:lnTo>
                  <a:pt x="791271" y="233487"/>
                </a:lnTo>
                <a:lnTo>
                  <a:pt x="809333" y="276219"/>
                </a:lnTo>
                <a:lnTo>
                  <a:pt x="822622" y="321226"/>
                </a:lnTo>
                <a:lnTo>
                  <a:pt x="830824" y="368195"/>
                </a:lnTo>
                <a:lnTo>
                  <a:pt x="833628" y="416813"/>
                </a:lnTo>
                <a:lnTo>
                  <a:pt x="830824" y="465432"/>
                </a:lnTo>
                <a:lnTo>
                  <a:pt x="822622" y="512401"/>
                </a:lnTo>
                <a:lnTo>
                  <a:pt x="809333" y="557408"/>
                </a:lnTo>
                <a:lnTo>
                  <a:pt x="791271" y="600140"/>
                </a:lnTo>
                <a:lnTo>
                  <a:pt x="768747" y="640285"/>
                </a:lnTo>
                <a:lnTo>
                  <a:pt x="742074" y="677531"/>
                </a:lnTo>
                <a:lnTo>
                  <a:pt x="711565" y="711565"/>
                </a:lnTo>
                <a:lnTo>
                  <a:pt x="677531" y="742074"/>
                </a:lnTo>
                <a:lnTo>
                  <a:pt x="640285" y="768747"/>
                </a:lnTo>
                <a:lnTo>
                  <a:pt x="600140" y="791271"/>
                </a:lnTo>
                <a:lnTo>
                  <a:pt x="557408" y="809333"/>
                </a:lnTo>
                <a:lnTo>
                  <a:pt x="512401" y="822622"/>
                </a:lnTo>
                <a:lnTo>
                  <a:pt x="465432" y="830824"/>
                </a:lnTo>
                <a:lnTo>
                  <a:pt x="416814" y="833628"/>
                </a:lnTo>
                <a:lnTo>
                  <a:pt x="368195" y="830824"/>
                </a:lnTo>
                <a:lnTo>
                  <a:pt x="321226" y="822622"/>
                </a:lnTo>
                <a:lnTo>
                  <a:pt x="276219" y="809333"/>
                </a:lnTo>
                <a:lnTo>
                  <a:pt x="233487" y="791271"/>
                </a:lnTo>
                <a:lnTo>
                  <a:pt x="193342" y="768747"/>
                </a:lnTo>
                <a:lnTo>
                  <a:pt x="156096" y="742074"/>
                </a:lnTo>
                <a:lnTo>
                  <a:pt x="122062" y="711565"/>
                </a:lnTo>
                <a:lnTo>
                  <a:pt x="91553" y="677531"/>
                </a:lnTo>
                <a:lnTo>
                  <a:pt x="64880" y="640285"/>
                </a:lnTo>
                <a:lnTo>
                  <a:pt x="42356" y="600140"/>
                </a:lnTo>
                <a:lnTo>
                  <a:pt x="24294" y="557408"/>
                </a:lnTo>
                <a:lnTo>
                  <a:pt x="11005" y="512401"/>
                </a:lnTo>
                <a:lnTo>
                  <a:pt x="2803" y="465432"/>
                </a:lnTo>
                <a:lnTo>
                  <a:pt x="0" y="416813"/>
                </a:lnTo>
                <a:close/>
              </a:path>
            </a:pathLst>
          </a:custGeom>
          <a:ln w="12192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219700" y="3009341"/>
            <a:ext cx="1996439" cy="1785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000">
              <a:latin typeface="Calibri"/>
              <a:cs typeface="Calibri"/>
            </a:endParaRPr>
          </a:p>
          <a:p>
            <a:pPr marL="360680" marR="352425" algn="ctr">
              <a:lnSpc>
                <a:spcPts val="2860"/>
              </a:lnSpc>
              <a:spcBef>
                <a:spcPts val="3395"/>
              </a:spcBef>
            </a:pPr>
            <a:r>
              <a:rPr sz="2600" spc="-35" dirty="0">
                <a:latin typeface="Calibri"/>
                <a:cs typeface="Calibri"/>
              </a:rPr>
              <a:t>F</a:t>
            </a:r>
            <a:r>
              <a:rPr sz="2600" dirty="0">
                <a:latin typeface="Calibri"/>
                <a:cs typeface="Calibri"/>
              </a:rPr>
              <a:t>eedback  </a:t>
            </a:r>
            <a:r>
              <a:rPr sz="2600" spc="-5" dirty="0">
                <a:latin typeface="Calibri"/>
                <a:cs typeface="Calibri"/>
              </a:rPr>
              <a:t>Loop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25796" y="5470397"/>
            <a:ext cx="1984375" cy="0"/>
          </a:xfrm>
          <a:custGeom>
            <a:avLst/>
            <a:gdLst/>
            <a:ahLst/>
            <a:cxnLst/>
            <a:rect l="l" t="t" r="r" b="b"/>
            <a:pathLst>
              <a:path w="1984375">
                <a:moveTo>
                  <a:pt x="0" y="0"/>
                </a:moveTo>
                <a:lnTo>
                  <a:pt x="1984248" y="0"/>
                </a:lnTo>
              </a:path>
            </a:pathLst>
          </a:custGeom>
          <a:ln w="3175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19700" y="5463539"/>
            <a:ext cx="1996439" cy="13970"/>
          </a:xfrm>
          <a:custGeom>
            <a:avLst/>
            <a:gdLst/>
            <a:ahLst/>
            <a:cxnLst/>
            <a:rect l="l" t="t" r="r" b="b"/>
            <a:pathLst>
              <a:path w="1996440" h="13970">
                <a:moveTo>
                  <a:pt x="0" y="13716"/>
                </a:moveTo>
                <a:lnTo>
                  <a:pt x="1996440" y="13716"/>
                </a:lnTo>
                <a:lnTo>
                  <a:pt x="1996440" y="0"/>
                </a:lnTo>
                <a:lnTo>
                  <a:pt x="0" y="0"/>
                </a:lnTo>
                <a:lnTo>
                  <a:pt x="0" y="13716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09688" y="2691383"/>
            <a:ext cx="1984375" cy="2780030"/>
          </a:xfrm>
          <a:custGeom>
            <a:avLst/>
            <a:gdLst/>
            <a:ahLst/>
            <a:cxnLst/>
            <a:rect l="l" t="t" r="r" b="b"/>
            <a:pathLst>
              <a:path w="1984375" h="2780029">
                <a:moveTo>
                  <a:pt x="0" y="2779776"/>
                </a:moveTo>
                <a:lnTo>
                  <a:pt x="1984248" y="2779776"/>
                </a:lnTo>
                <a:lnTo>
                  <a:pt x="1984248" y="0"/>
                </a:lnTo>
                <a:lnTo>
                  <a:pt x="0" y="0"/>
                </a:lnTo>
                <a:lnTo>
                  <a:pt x="0" y="2779776"/>
                </a:lnTo>
                <a:close/>
              </a:path>
            </a:pathLst>
          </a:custGeom>
          <a:solidFill>
            <a:srgbClr val="CFD1D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09688" y="2691383"/>
            <a:ext cx="1984375" cy="2780030"/>
          </a:xfrm>
          <a:custGeom>
            <a:avLst/>
            <a:gdLst/>
            <a:ahLst/>
            <a:cxnLst/>
            <a:rect l="l" t="t" r="r" b="b"/>
            <a:pathLst>
              <a:path w="1984375" h="2780029">
                <a:moveTo>
                  <a:pt x="0" y="2779776"/>
                </a:moveTo>
                <a:lnTo>
                  <a:pt x="1984248" y="2779776"/>
                </a:lnTo>
                <a:lnTo>
                  <a:pt x="1984248" y="0"/>
                </a:lnTo>
                <a:lnTo>
                  <a:pt x="0" y="0"/>
                </a:lnTo>
                <a:lnTo>
                  <a:pt x="0" y="2779776"/>
                </a:lnTo>
                <a:close/>
              </a:path>
            </a:pathLst>
          </a:custGeom>
          <a:ln w="12192">
            <a:solidFill>
              <a:srgbClr val="CFD1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84235" y="2968751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4" h="833754">
                <a:moveTo>
                  <a:pt x="416814" y="0"/>
                </a:moveTo>
                <a:lnTo>
                  <a:pt x="368195" y="2803"/>
                </a:lnTo>
                <a:lnTo>
                  <a:pt x="321226" y="11005"/>
                </a:lnTo>
                <a:lnTo>
                  <a:pt x="276219" y="24294"/>
                </a:lnTo>
                <a:lnTo>
                  <a:pt x="233487" y="42356"/>
                </a:lnTo>
                <a:lnTo>
                  <a:pt x="193342" y="64880"/>
                </a:lnTo>
                <a:lnTo>
                  <a:pt x="156096" y="91553"/>
                </a:lnTo>
                <a:lnTo>
                  <a:pt x="122062" y="122062"/>
                </a:lnTo>
                <a:lnTo>
                  <a:pt x="91553" y="156096"/>
                </a:lnTo>
                <a:lnTo>
                  <a:pt x="64880" y="193342"/>
                </a:lnTo>
                <a:lnTo>
                  <a:pt x="42356" y="233487"/>
                </a:lnTo>
                <a:lnTo>
                  <a:pt x="24294" y="276219"/>
                </a:lnTo>
                <a:lnTo>
                  <a:pt x="11005" y="321226"/>
                </a:lnTo>
                <a:lnTo>
                  <a:pt x="2803" y="368195"/>
                </a:lnTo>
                <a:lnTo>
                  <a:pt x="0" y="416813"/>
                </a:lnTo>
                <a:lnTo>
                  <a:pt x="2803" y="465432"/>
                </a:lnTo>
                <a:lnTo>
                  <a:pt x="11005" y="512401"/>
                </a:lnTo>
                <a:lnTo>
                  <a:pt x="24294" y="557408"/>
                </a:lnTo>
                <a:lnTo>
                  <a:pt x="42356" y="600140"/>
                </a:lnTo>
                <a:lnTo>
                  <a:pt x="64880" y="640285"/>
                </a:lnTo>
                <a:lnTo>
                  <a:pt x="91553" y="677531"/>
                </a:lnTo>
                <a:lnTo>
                  <a:pt x="122062" y="711565"/>
                </a:lnTo>
                <a:lnTo>
                  <a:pt x="156096" y="742074"/>
                </a:lnTo>
                <a:lnTo>
                  <a:pt x="193342" y="768747"/>
                </a:lnTo>
                <a:lnTo>
                  <a:pt x="233487" y="791271"/>
                </a:lnTo>
                <a:lnTo>
                  <a:pt x="276219" y="809333"/>
                </a:lnTo>
                <a:lnTo>
                  <a:pt x="321226" y="822622"/>
                </a:lnTo>
                <a:lnTo>
                  <a:pt x="368195" y="830824"/>
                </a:lnTo>
                <a:lnTo>
                  <a:pt x="416814" y="833628"/>
                </a:lnTo>
                <a:lnTo>
                  <a:pt x="465432" y="830824"/>
                </a:lnTo>
                <a:lnTo>
                  <a:pt x="512401" y="822622"/>
                </a:lnTo>
                <a:lnTo>
                  <a:pt x="557408" y="809333"/>
                </a:lnTo>
                <a:lnTo>
                  <a:pt x="600140" y="791271"/>
                </a:lnTo>
                <a:lnTo>
                  <a:pt x="640285" y="768747"/>
                </a:lnTo>
                <a:lnTo>
                  <a:pt x="677531" y="742074"/>
                </a:lnTo>
                <a:lnTo>
                  <a:pt x="711565" y="711565"/>
                </a:lnTo>
                <a:lnTo>
                  <a:pt x="742074" y="677531"/>
                </a:lnTo>
                <a:lnTo>
                  <a:pt x="768747" y="640285"/>
                </a:lnTo>
                <a:lnTo>
                  <a:pt x="791271" y="600140"/>
                </a:lnTo>
                <a:lnTo>
                  <a:pt x="809333" y="557408"/>
                </a:lnTo>
                <a:lnTo>
                  <a:pt x="822622" y="512401"/>
                </a:lnTo>
                <a:lnTo>
                  <a:pt x="830824" y="465432"/>
                </a:lnTo>
                <a:lnTo>
                  <a:pt x="833628" y="416813"/>
                </a:lnTo>
                <a:lnTo>
                  <a:pt x="830824" y="368195"/>
                </a:lnTo>
                <a:lnTo>
                  <a:pt x="822622" y="321226"/>
                </a:lnTo>
                <a:lnTo>
                  <a:pt x="809333" y="276219"/>
                </a:lnTo>
                <a:lnTo>
                  <a:pt x="791271" y="233487"/>
                </a:lnTo>
                <a:lnTo>
                  <a:pt x="768747" y="193342"/>
                </a:lnTo>
                <a:lnTo>
                  <a:pt x="742074" y="156096"/>
                </a:lnTo>
                <a:lnTo>
                  <a:pt x="711565" y="122062"/>
                </a:lnTo>
                <a:lnTo>
                  <a:pt x="677531" y="91553"/>
                </a:lnTo>
                <a:lnTo>
                  <a:pt x="640285" y="64880"/>
                </a:lnTo>
                <a:lnTo>
                  <a:pt x="600140" y="42356"/>
                </a:lnTo>
                <a:lnTo>
                  <a:pt x="557408" y="24294"/>
                </a:lnTo>
                <a:lnTo>
                  <a:pt x="512401" y="11005"/>
                </a:lnTo>
                <a:lnTo>
                  <a:pt x="465432" y="2803"/>
                </a:lnTo>
                <a:lnTo>
                  <a:pt x="416814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84235" y="2968751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4" h="833754">
                <a:moveTo>
                  <a:pt x="0" y="416813"/>
                </a:moveTo>
                <a:lnTo>
                  <a:pt x="2803" y="368195"/>
                </a:lnTo>
                <a:lnTo>
                  <a:pt x="11005" y="321226"/>
                </a:lnTo>
                <a:lnTo>
                  <a:pt x="24294" y="276219"/>
                </a:lnTo>
                <a:lnTo>
                  <a:pt x="42356" y="233487"/>
                </a:lnTo>
                <a:lnTo>
                  <a:pt x="64880" y="193342"/>
                </a:lnTo>
                <a:lnTo>
                  <a:pt x="91553" y="156096"/>
                </a:lnTo>
                <a:lnTo>
                  <a:pt x="122062" y="122062"/>
                </a:lnTo>
                <a:lnTo>
                  <a:pt x="156096" y="91553"/>
                </a:lnTo>
                <a:lnTo>
                  <a:pt x="193342" y="64880"/>
                </a:lnTo>
                <a:lnTo>
                  <a:pt x="233487" y="42356"/>
                </a:lnTo>
                <a:lnTo>
                  <a:pt x="276219" y="24294"/>
                </a:lnTo>
                <a:lnTo>
                  <a:pt x="321226" y="11005"/>
                </a:lnTo>
                <a:lnTo>
                  <a:pt x="368195" y="2803"/>
                </a:lnTo>
                <a:lnTo>
                  <a:pt x="416814" y="0"/>
                </a:lnTo>
                <a:lnTo>
                  <a:pt x="465432" y="2803"/>
                </a:lnTo>
                <a:lnTo>
                  <a:pt x="512401" y="11005"/>
                </a:lnTo>
                <a:lnTo>
                  <a:pt x="557408" y="24294"/>
                </a:lnTo>
                <a:lnTo>
                  <a:pt x="600140" y="42356"/>
                </a:lnTo>
                <a:lnTo>
                  <a:pt x="640285" y="64880"/>
                </a:lnTo>
                <a:lnTo>
                  <a:pt x="677531" y="91553"/>
                </a:lnTo>
                <a:lnTo>
                  <a:pt x="711565" y="122062"/>
                </a:lnTo>
                <a:lnTo>
                  <a:pt x="742074" y="156096"/>
                </a:lnTo>
                <a:lnTo>
                  <a:pt x="768747" y="193342"/>
                </a:lnTo>
                <a:lnTo>
                  <a:pt x="791271" y="233487"/>
                </a:lnTo>
                <a:lnTo>
                  <a:pt x="809333" y="276219"/>
                </a:lnTo>
                <a:lnTo>
                  <a:pt x="822622" y="321226"/>
                </a:lnTo>
                <a:lnTo>
                  <a:pt x="830824" y="368195"/>
                </a:lnTo>
                <a:lnTo>
                  <a:pt x="833628" y="416813"/>
                </a:lnTo>
                <a:lnTo>
                  <a:pt x="830824" y="465432"/>
                </a:lnTo>
                <a:lnTo>
                  <a:pt x="822622" y="512401"/>
                </a:lnTo>
                <a:lnTo>
                  <a:pt x="809333" y="557408"/>
                </a:lnTo>
                <a:lnTo>
                  <a:pt x="791271" y="600140"/>
                </a:lnTo>
                <a:lnTo>
                  <a:pt x="768747" y="640285"/>
                </a:lnTo>
                <a:lnTo>
                  <a:pt x="742074" y="677531"/>
                </a:lnTo>
                <a:lnTo>
                  <a:pt x="711565" y="711565"/>
                </a:lnTo>
                <a:lnTo>
                  <a:pt x="677531" y="742074"/>
                </a:lnTo>
                <a:lnTo>
                  <a:pt x="640285" y="768747"/>
                </a:lnTo>
                <a:lnTo>
                  <a:pt x="600140" y="791271"/>
                </a:lnTo>
                <a:lnTo>
                  <a:pt x="557408" y="809333"/>
                </a:lnTo>
                <a:lnTo>
                  <a:pt x="512401" y="822622"/>
                </a:lnTo>
                <a:lnTo>
                  <a:pt x="465432" y="830824"/>
                </a:lnTo>
                <a:lnTo>
                  <a:pt x="416814" y="833628"/>
                </a:lnTo>
                <a:lnTo>
                  <a:pt x="368195" y="830824"/>
                </a:lnTo>
                <a:lnTo>
                  <a:pt x="321226" y="822622"/>
                </a:lnTo>
                <a:lnTo>
                  <a:pt x="276219" y="809333"/>
                </a:lnTo>
                <a:lnTo>
                  <a:pt x="233487" y="791271"/>
                </a:lnTo>
                <a:lnTo>
                  <a:pt x="193342" y="768747"/>
                </a:lnTo>
                <a:lnTo>
                  <a:pt x="156096" y="742074"/>
                </a:lnTo>
                <a:lnTo>
                  <a:pt x="122062" y="711565"/>
                </a:lnTo>
                <a:lnTo>
                  <a:pt x="91553" y="677531"/>
                </a:lnTo>
                <a:lnTo>
                  <a:pt x="64880" y="640285"/>
                </a:lnTo>
                <a:lnTo>
                  <a:pt x="42356" y="600140"/>
                </a:lnTo>
                <a:lnTo>
                  <a:pt x="24294" y="557408"/>
                </a:lnTo>
                <a:lnTo>
                  <a:pt x="11005" y="512401"/>
                </a:lnTo>
                <a:lnTo>
                  <a:pt x="2803" y="465432"/>
                </a:lnTo>
                <a:lnTo>
                  <a:pt x="0" y="416813"/>
                </a:lnTo>
                <a:close/>
              </a:path>
            </a:pathLst>
          </a:custGeom>
          <a:ln w="12192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403592" y="3009341"/>
            <a:ext cx="1996439" cy="1785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4000">
              <a:latin typeface="Calibri"/>
              <a:cs typeface="Calibri"/>
            </a:endParaRPr>
          </a:p>
          <a:p>
            <a:pPr marL="360680" marR="353060" algn="ctr">
              <a:lnSpc>
                <a:spcPts val="2860"/>
              </a:lnSpc>
              <a:spcBef>
                <a:spcPts val="3395"/>
              </a:spcBef>
            </a:pPr>
            <a:r>
              <a:rPr sz="2600" spc="-5" dirty="0">
                <a:latin typeface="Calibri"/>
                <a:cs typeface="Calibri"/>
              </a:rPr>
              <a:t>Obje</a:t>
            </a:r>
            <a:r>
              <a:rPr sz="2600" dirty="0">
                <a:latin typeface="Calibri"/>
                <a:cs typeface="Calibri"/>
              </a:rPr>
              <a:t>cti</a:t>
            </a:r>
            <a:r>
              <a:rPr sz="2600" spc="-25" dirty="0">
                <a:latin typeface="Calibri"/>
                <a:cs typeface="Calibri"/>
              </a:rPr>
              <a:t>v</a:t>
            </a:r>
            <a:r>
              <a:rPr sz="2600" dirty="0">
                <a:latin typeface="Calibri"/>
                <a:cs typeface="Calibri"/>
              </a:rPr>
              <a:t>e  </a:t>
            </a:r>
            <a:r>
              <a:rPr sz="2600" spc="-15" dirty="0">
                <a:latin typeface="Calibri"/>
                <a:cs typeface="Calibri"/>
              </a:rPr>
              <a:t>Review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409688" y="5470397"/>
            <a:ext cx="1984375" cy="0"/>
          </a:xfrm>
          <a:custGeom>
            <a:avLst/>
            <a:gdLst/>
            <a:ahLst/>
            <a:cxnLst/>
            <a:rect l="l" t="t" r="r" b="b"/>
            <a:pathLst>
              <a:path w="1984375">
                <a:moveTo>
                  <a:pt x="0" y="0"/>
                </a:moveTo>
                <a:lnTo>
                  <a:pt x="1984248" y="0"/>
                </a:lnTo>
              </a:path>
            </a:pathLst>
          </a:custGeom>
          <a:ln w="3175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03592" y="5463539"/>
            <a:ext cx="1996439" cy="13970"/>
          </a:xfrm>
          <a:custGeom>
            <a:avLst/>
            <a:gdLst/>
            <a:ahLst/>
            <a:cxnLst/>
            <a:rect l="l" t="t" r="r" b="b"/>
            <a:pathLst>
              <a:path w="1996440" h="13970">
                <a:moveTo>
                  <a:pt x="0" y="13716"/>
                </a:moveTo>
                <a:lnTo>
                  <a:pt x="1996440" y="13716"/>
                </a:lnTo>
                <a:lnTo>
                  <a:pt x="1996440" y="0"/>
                </a:lnTo>
                <a:lnTo>
                  <a:pt x="0" y="0"/>
                </a:lnTo>
                <a:lnTo>
                  <a:pt x="0" y="13716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92056" y="2691383"/>
            <a:ext cx="1986280" cy="2780030"/>
          </a:xfrm>
          <a:custGeom>
            <a:avLst/>
            <a:gdLst/>
            <a:ahLst/>
            <a:cxnLst/>
            <a:rect l="l" t="t" r="r" b="b"/>
            <a:pathLst>
              <a:path w="1986279" h="2780029">
                <a:moveTo>
                  <a:pt x="0" y="2779776"/>
                </a:moveTo>
                <a:lnTo>
                  <a:pt x="1985772" y="2779776"/>
                </a:lnTo>
                <a:lnTo>
                  <a:pt x="1985772" y="0"/>
                </a:lnTo>
                <a:lnTo>
                  <a:pt x="0" y="0"/>
                </a:lnTo>
                <a:lnTo>
                  <a:pt x="0" y="2779776"/>
                </a:lnTo>
                <a:close/>
              </a:path>
            </a:pathLst>
          </a:custGeom>
          <a:solidFill>
            <a:srgbClr val="CFD1D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92056" y="2691383"/>
            <a:ext cx="1986280" cy="2780030"/>
          </a:xfrm>
          <a:custGeom>
            <a:avLst/>
            <a:gdLst/>
            <a:ahLst/>
            <a:cxnLst/>
            <a:rect l="l" t="t" r="r" b="b"/>
            <a:pathLst>
              <a:path w="1986279" h="2780029">
                <a:moveTo>
                  <a:pt x="0" y="2779776"/>
                </a:moveTo>
                <a:lnTo>
                  <a:pt x="1985772" y="2779776"/>
                </a:lnTo>
                <a:lnTo>
                  <a:pt x="1985772" y="0"/>
                </a:lnTo>
                <a:lnTo>
                  <a:pt x="0" y="0"/>
                </a:lnTo>
                <a:lnTo>
                  <a:pt x="0" y="2779776"/>
                </a:lnTo>
                <a:close/>
              </a:path>
            </a:pathLst>
          </a:custGeom>
          <a:ln w="12192">
            <a:solidFill>
              <a:srgbClr val="CFD1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168128" y="2968751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4" h="833754">
                <a:moveTo>
                  <a:pt x="416814" y="0"/>
                </a:moveTo>
                <a:lnTo>
                  <a:pt x="368195" y="2803"/>
                </a:lnTo>
                <a:lnTo>
                  <a:pt x="321226" y="11005"/>
                </a:lnTo>
                <a:lnTo>
                  <a:pt x="276219" y="24294"/>
                </a:lnTo>
                <a:lnTo>
                  <a:pt x="233487" y="42356"/>
                </a:lnTo>
                <a:lnTo>
                  <a:pt x="193342" y="64880"/>
                </a:lnTo>
                <a:lnTo>
                  <a:pt x="156096" y="91553"/>
                </a:lnTo>
                <a:lnTo>
                  <a:pt x="122062" y="122062"/>
                </a:lnTo>
                <a:lnTo>
                  <a:pt x="91553" y="156096"/>
                </a:lnTo>
                <a:lnTo>
                  <a:pt x="64880" y="193342"/>
                </a:lnTo>
                <a:lnTo>
                  <a:pt x="42356" y="233487"/>
                </a:lnTo>
                <a:lnTo>
                  <a:pt x="24294" y="276219"/>
                </a:lnTo>
                <a:lnTo>
                  <a:pt x="11005" y="321226"/>
                </a:lnTo>
                <a:lnTo>
                  <a:pt x="2803" y="368195"/>
                </a:lnTo>
                <a:lnTo>
                  <a:pt x="0" y="416813"/>
                </a:lnTo>
                <a:lnTo>
                  <a:pt x="2803" y="465432"/>
                </a:lnTo>
                <a:lnTo>
                  <a:pt x="11005" y="512401"/>
                </a:lnTo>
                <a:lnTo>
                  <a:pt x="24294" y="557408"/>
                </a:lnTo>
                <a:lnTo>
                  <a:pt x="42356" y="600140"/>
                </a:lnTo>
                <a:lnTo>
                  <a:pt x="64880" y="640285"/>
                </a:lnTo>
                <a:lnTo>
                  <a:pt x="91553" y="677531"/>
                </a:lnTo>
                <a:lnTo>
                  <a:pt x="122062" y="711565"/>
                </a:lnTo>
                <a:lnTo>
                  <a:pt x="156096" y="742074"/>
                </a:lnTo>
                <a:lnTo>
                  <a:pt x="193342" y="768747"/>
                </a:lnTo>
                <a:lnTo>
                  <a:pt x="233487" y="791271"/>
                </a:lnTo>
                <a:lnTo>
                  <a:pt x="276219" y="809333"/>
                </a:lnTo>
                <a:lnTo>
                  <a:pt x="321226" y="822622"/>
                </a:lnTo>
                <a:lnTo>
                  <a:pt x="368195" y="830824"/>
                </a:lnTo>
                <a:lnTo>
                  <a:pt x="416814" y="833628"/>
                </a:lnTo>
                <a:lnTo>
                  <a:pt x="465432" y="830824"/>
                </a:lnTo>
                <a:lnTo>
                  <a:pt x="512401" y="822622"/>
                </a:lnTo>
                <a:lnTo>
                  <a:pt x="557408" y="809333"/>
                </a:lnTo>
                <a:lnTo>
                  <a:pt x="600140" y="791271"/>
                </a:lnTo>
                <a:lnTo>
                  <a:pt x="640285" y="768747"/>
                </a:lnTo>
                <a:lnTo>
                  <a:pt x="677531" y="742074"/>
                </a:lnTo>
                <a:lnTo>
                  <a:pt x="711565" y="711565"/>
                </a:lnTo>
                <a:lnTo>
                  <a:pt x="742074" y="677531"/>
                </a:lnTo>
                <a:lnTo>
                  <a:pt x="768747" y="640285"/>
                </a:lnTo>
                <a:lnTo>
                  <a:pt x="791271" y="600140"/>
                </a:lnTo>
                <a:lnTo>
                  <a:pt x="809333" y="557408"/>
                </a:lnTo>
                <a:lnTo>
                  <a:pt x="822622" y="512401"/>
                </a:lnTo>
                <a:lnTo>
                  <a:pt x="830824" y="465432"/>
                </a:lnTo>
                <a:lnTo>
                  <a:pt x="833627" y="416813"/>
                </a:lnTo>
                <a:lnTo>
                  <a:pt x="830824" y="368195"/>
                </a:lnTo>
                <a:lnTo>
                  <a:pt x="822622" y="321226"/>
                </a:lnTo>
                <a:lnTo>
                  <a:pt x="809333" y="276219"/>
                </a:lnTo>
                <a:lnTo>
                  <a:pt x="791271" y="233487"/>
                </a:lnTo>
                <a:lnTo>
                  <a:pt x="768747" y="193342"/>
                </a:lnTo>
                <a:lnTo>
                  <a:pt x="742074" y="156096"/>
                </a:lnTo>
                <a:lnTo>
                  <a:pt x="711565" y="122062"/>
                </a:lnTo>
                <a:lnTo>
                  <a:pt x="677531" y="91553"/>
                </a:lnTo>
                <a:lnTo>
                  <a:pt x="640285" y="64880"/>
                </a:lnTo>
                <a:lnTo>
                  <a:pt x="600140" y="42356"/>
                </a:lnTo>
                <a:lnTo>
                  <a:pt x="557408" y="24294"/>
                </a:lnTo>
                <a:lnTo>
                  <a:pt x="512401" y="11005"/>
                </a:lnTo>
                <a:lnTo>
                  <a:pt x="465432" y="2803"/>
                </a:lnTo>
                <a:lnTo>
                  <a:pt x="416814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168128" y="2968751"/>
            <a:ext cx="833755" cy="833755"/>
          </a:xfrm>
          <a:custGeom>
            <a:avLst/>
            <a:gdLst/>
            <a:ahLst/>
            <a:cxnLst/>
            <a:rect l="l" t="t" r="r" b="b"/>
            <a:pathLst>
              <a:path w="833754" h="833754">
                <a:moveTo>
                  <a:pt x="0" y="416813"/>
                </a:moveTo>
                <a:lnTo>
                  <a:pt x="2803" y="368195"/>
                </a:lnTo>
                <a:lnTo>
                  <a:pt x="11005" y="321226"/>
                </a:lnTo>
                <a:lnTo>
                  <a:pt x="24294" y="276219"/>
                </a:lnTo>
                <a:lnTo>
                  <a:pt x="42356" y="233487"/>
                </a:lnTo>
                <a:lnTo>
                  <a:pt x="64880" y="193342"/>
                </a:lnTo>
                <a:lnTo>
                  <a:pt x="91553" y="156096"/>
                </a:lnTo>
                <a:lnTo>
                  <a:pt x="122062" y="122062"/>
                </a:lnTo>
                <a:lnTo>
                  <a:pt x="156096" y="91553"/>
                </a:lnTo>
                <a:lnTo>
                  <a:pt x="193342" y="64880"/>
                </a:lnTo>
                <a:lnTo>
                  <a:pt x="233487" y="42356"/>
                </a:lnTo>
                <a:lnTo>
                  <a:pt x="276219" y="24294"/>
                </a:lnTo>
                <a:lnTo>
                  <a:pt x="321226" y="11005"/>
                </a:lnTo>
                <a:lnTo>
                  <a:pt x="368195" y="2803"/>
                </a:lnTo>
                <a:lnTo>
                  <a:pt x="416814" y="0"/>
                </a:lnTo>
                <a:lnTo>
                  <a:pt x="465432" y="2803"/>
                </a:lnTo>
                <a:lnTo>
                  <a:pt x="512401" y="11005"/>
                </a:lnTo>
                <a:lnTo>
                  <a:pt x="557408" y="24294"/>
                </a:lnTo>
                <a:lnTo>
                  <a:pt x="600140" y="42356"/>
                </a:lnTo>
                <a:lnTo>
                  <a:pt x="640285" y="64880"/>
                </a:lnTo>
                <a:lnTo>
                  <a:pt x="677531" y="91553"/>
                </a:lnTo>
                <a:lnTo>
                  <a:pt x="711565" y="122062"/>
                </a:lnTo>
                <a:lnTo>
                  <a:pt x="742074" y="156096"/>
                </a:lnTo>
                <a:lnTo>
                  <a:pt x="768747" y="193342"/>
                </a:lnTo>
                <a:lnTo>
                  <a:pt x="791271" y="233487"/>
                </a:lnTo>
                <a:lnTo>
                  <a:pt x="809333" y="276219"/>
                </a:lnTo>
                <a:lnTo>
                  <a:pt x="822622" y="321226"/>
                </a:lnTo>
                <a:lnTo>
                  <a:pt x="830824" y="368195"/>
                </a:lnTo>
                <a:lnTo>
                  <a:pt x="833627" y="416813"/>
                </a:lnTo>
                <a:lnTo>
                  <a:pt x="830824" y="465432"/>
                </a:lnTo>
                <a:lnTo>
                  <a:pt x="822622" y="512401"/>
                </a:lnTo>
                <a:lnTo>
                  <a:pt x="809333" y="557408"/>
                </a:lnTo>
                <a:lnTo>
                  <a:pt x="791271" y="600140"/>
                </a:lnTo>
                <a:lnTo>
                  <a:pt x="768747" y="640285"/>
                </a:lnTo>
                <a:lnTo>
                  <a:pt x="742074" y="677531"/>
                </a:lnTo>
                <a:lnTo>
                  <a:pt x="711565" y="711565"/>
                </a:lnTo>
                <a:lnTo>
                  <a:pt x="677531" y="742074"/>
                </a:lnTo>
                <a:lnTo>
                  <a:pt x="640285" y="768747"/>
                </a:lnTo>
                <a:lnTo>
                  <a:pt x="600140" y="791271"/>
                </a:lnTo>
                <a:lnTo>
                  <a:pt x="557408" y="809333"/>
                </a:lnTo>
                <a:lnTo>
                  <a:pt x="512401" y="822622"/>
                </a:lnTo>
                <a:lnTo>
                  <a:pt x="465432" y="830824"/>
                </a:lnTo>
                <a:lnTo>
                  <a:pt x="416814" y="833628"/>
                </a:lnTo>
                <a:lnTo>
                  <a:pt x="368195" y="830824"/>
                </a:lnTo>
                <a:lnTo>
                  <a:pt x="321226" y="822622"/>
                </a:lnTo>
                <a:lnTo>
                  <a:pt x="276219" y="809333"/>
                </a:lnTo>
                <a:lnTo>
                  <a:pt x="233487" y="791271"/>
                </a:lnTo>
                <a:lnTo>
                  <a:pt x="193342" y="768747"/>
                </a:lnTo>
                <a:lnTo>
                  <a:pt x="156096" y="742074"/>
                </a:lnTo>
                <a:lnTo>
                  <a:pt x="122062" y="711565"/>
                </a:lnTo>
                <a:lnTo>
                  <a:pt x="91553" y="677531"/>
                </a:lnTo>
                <a:lnTo>
                  <a:pt x="64880" y="640285"/>
                </a:lnTo>
                <a:lnTo>
                  <a:pt x="42356" y="600140"/>
                </a:lnTo>
                <a:lnTo>
                  <a:pt x="24294" y="557408"/>
                </a:lnTo>
                <a:lnTo>
                  <a:pt x="11005" y="512401"/>
                </a:lnTo>
                <a:lnTo>
                  <a:pt x="2803" y="465432"/>
                </a:lnTo>
                <a:lnTo>
                  <a:pt x="0" y="416813"/>
                </a:lnTo>
                <a:close/>
              </a:path>
            </a:pathLst>
          </a:custGeom>
          <a:ln w="12192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585959" y="3009341"/>
            <a:ext cx="1998345" cy="142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4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080"/>
              </a:spcBef>
            </a:pPr>
            <a:r>
              <a:rPr sz="2600" spc="-5" dirty="0">
                <a:latin typeface="Calibri"/>
                <a:cs typeface="Calibri"/>
              </a:rPr>
              <a:t>Open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Mic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592056" y="5470397"/>
            <a:ext cx="1986280" cy="0"/>
          </a:xfrm>
          <a:custGeom>
            <a:avLst/>
            <a:gdLst/>
            <a:ahLst/>
            <a:cxnLst/>
            <a:rect l="l" t="t" r="r" b="b"/>
            <a:pathLst>
              <a:path w="1986279">
                <a:moveTo>
                  <a:pt x="0" y="0"/>
                </a:moveTo>
                <a:lnTo>
                  <a:pt x="1985772" y="0"/>
                </a:lnTo>
              </a:path>
            </a:pathLst>
          </a:custGeom>
          <a:ln w="3175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585959" y="5463539"/>
            <a:ext cx="1998345" cy="13970"/>
          </a:xfrm>
          <a:custGeom>
            <a:avLst/>
            <a:gdLst/>
            <a:ahLst/>
            <a:cxnLst/>
            <a:rect l="l" t="t" r="r" b="b"/>
            <a:pathLst>
              <a:path w="1998345" h="13970">
                <a:moveTo>
                  <a:pt x="0" y="13716"/>
                </a:moveTo>
                <a:lnTo>
                  <a:pt x="1997964" y="13716"/>
                </a:lnTo>
                <a:lnTo>
                  <a:pt x="1997964" y="0"/>
                </a:lnTo>
                <a:lnTo>
                  <a:pt x="0" y="0"/>
                </a:lnTo>
                <a:lnTo>
                  <a:pt x="0" y="13716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57048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Configure </a:t>
            </a:r>
            <a:r>
              <a:rPr sz="2800" b="1" spc="-35" dirty="0">
                <a:solidFill>
                  <a:srgbClr val="0071C5"/>
                </a:solidFill>
                <a:latin typeface="Segoe UI Semibold"/>
                <a:cs typeface="Segoe UI Semibold"/>
              </a:rPr>
              <a:t>the </a:t>
            </a: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Infrastructure:</a:t>
            </a:r>
            <a:r>
              <a:rPr sz="2800" b="1" spc="-204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Process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8411210" cy="1916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portal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driven</a:t>
            </a:r>
            <a:r>
              <a:rPr sz="2400" b="1" spc="-2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sequence:</a:t>
            </a:r>
            <a:endParaRPr sz="2400">
              <a:latin typeface="Segoe UI Semibold"/>
              <a:cs typeface="Segoe UI Semibold"/>
            </a:endParaRPr>
          </a:p>
          <a:p>
            <a:pPr marL="295910" indent="-283210">
              <a:lnSpc>
                <a:spcPct val="100000"/>
              </a:lnSpc>
              <a:buAutoNum type="arabicPeriod"/>
              <a:tabLst>
                <a:tab pos="296545" algn="l"/>
              </a:tabLst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Protection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goal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(e.g. replicating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Hyper-V machines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</a:t>
            </a:r>
            <a:r>
              <a:rPr sz="2000" b="1" spc="-3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Azure)</a:t>
            </a:r>
            <a:endParaRPr sz="2000">
              <a:latin typeface="Segoe UI"/>
              <a:cs typeface="Segoe UI"/>
            </a:endParaRPr>
          </a:p>
          <a:p>
            <a:pPr marL="295910" indent="-283210">
              <a:lnSpc>
                <a:spcPct val="100000"/>
              </a:lnSpc>
              <a:buAutoNum type="arabicPeriod"/>
              <a:tabLst>
                <a:tab pos="296545" algn="l"/>
              </a:tabLst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Source environment (e.g.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Hyper-V</a:t>
            </a:r>
            <a:r>
              <a:rPr sz="2000" b="1" spc="2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site)</a:t>
            </a:r>
            <a:endParaRPr sz="2000">
              <a:latin typeface="Segoe UI"/>
              <a:cs typeface="Segoe UI"/>
            </a:endParaRPr>
          </a:p>
          <a:p>
            <a:pPr marL="295275" indent="-282575">
              <a:lnSpc>
                <a:spcPct val="100000"/>
              </a:lnSpc>
              <a:buAutoNum type="arabicPeriod"/>
              <a:tabLst>
                <a:tab pos="295910" algn="l"/>
              </a:tabLst>
            </a:pPr>
            <a:r>
              <a:rPr sz="2000" b="1" spc="-35" dirty="0">
                <a:solidFill>
                  <a:srgbClr val="3B3B41"/>
                </a:solidFill>
                <a:latin typeface="Segoe UI"/>
                <a:cs typeface="Segoe UI"/>
              </a:rPr>
              <a:t>Target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environment (e.g.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resource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group in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an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Azure</a:t>
            </a:r>
            <a:r>
              <a:rPr sz="2000" b="1" spc="12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subscription)</a:t>
            </a:r>
            <a:endParaRPr sz="2000">
              <a:latin typeface="Segoe UI"/>
              <a:cs typeface="Segoe UI"/>
            </a:endParaRPr>
          </a:p>
          <a:p>
            <a:pPr marL="295910" indent="-28321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96545" algn="l"/>
              </a:tabLst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Replication</a:t>
            </a:r>
            <a:r>
              <a:rPr sz="2000" b="1" spc="-3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settings</a:t>
            </a:r>
            <a:endParaRPr sz="2000">
              <a:latin typeface="Segoe UI"/>
              <a:cs typeface="Segoe UI"/>
            </a:endParaRPr>
          </a:p>
          <a:p>
            <a:pPr marL="295910" indent="-283210">
              <a:lnSpc>
                <a:spcPct val="100000"/>
              </a:lnSpc>
              <a:buAutoNum type="arabicPeriod"/>
              <a:tabLst>
                <a:tab pos="296545" algn="l"/>
              </a:tabLst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Deployment planning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86483" y="5769863"/>
            <a:ext cx="9442635" cy="670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7042" y="259791"/>
            <a:ext cx="3686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Recovery </a:t>
            </a:r>
            <a:r>
              <a:rPr sz="2800" b="1" spc="-35" dirty="0">
                <a:solidFill>
                  <a:srgbClr val="0071C5"/>
                </a:solidFill>
                <a:latin typeface="Segoe UI Semibold"/>
                <a:cs typeface="Segoe UI Semibold"/>
              </a:rPr>
              <a:t>Services</a:t>
            </a:r>
            <a:r>
              <a:rPr sz="2800" b="1" spc="-145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85" dirty="0">
                <a:solidFill>
                  <a:srgbClr val="0071C5"/>
                </a:solidFill>
                <a:latin typeface="Segoe UI Semibold"/>
                <a:cs typeface="Segoe UI Semibold"/>
              </a:rPr>
              <a:t>Vault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60058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Hosts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ASR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metadata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and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replicated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VM</a:t>
            </a:r>
            <a:r>
              <a:rPr sz="2400" b="1" spc="-3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disks 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Can </a:t>
            </a:r>
            <a:r>
              <a:rPr sz="2400" b="1" spc="-25" dirty="0">
                <a:solidFill>
                  <a:srgbClr val="3B3B41"/>
                </a:solidFill>
                <a:latin typeface="Segoe UI Semibold"/>
                <a:cs typeface="Segoe UI Semibold"/>
              </a:rPr>
              <a:t>be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created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directly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from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</a:t>
            </a:r>
            <a:r>
              <a:rPr sz="2400" b="1" spc="-48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portal  Serves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as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primary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configuration</a:t>
            </a:r>
            <a:r>
              <a:rPr sz="2400" b="1" spc="-3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interface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29243" y="2213418"/>
            <a:ext cx="3370336" cy="3390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6534" y="3153663"/>
            <a:ext cx="6993305" cy="454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0433" y="575309"/>
            <a:ext cx="5902413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110" y="1803526"/>
            <a:ext cx="3664432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8993" y="2453512"/>
            <a:ext cx="47129" cy="47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7110" y="2324734"/>
            <a:ext cx="6490563" cy="353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8993" y="2976244"/>
            <a:ext cx="47129" cy="472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7110" y="2847466"/>
            <a:ext cx="4003522" cy="3538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8993" y="3498976"/>
            <a:ext cx="47129" cy="472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6851" y="3370198"/>
            <a:ext cx="2716923" cy="3520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8993" y="4021708"/>
            <a:ext cx="47129" cy="47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6851" y="3892930"/>
            <a:ext cx="10474337" cy="3538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8993" y="4542916"/>
            <a:ext cx="47129" cy="47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6851" y="4428235"/>
            <a:ext cx="1544840" cy="2603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99157" y="4566108"/>
            <a:ext cx="102367" cy="262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24632" y="4410709"/>
            <a:ext cx="3330067" cy="2778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7646034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15" dirty="0">
                <a:solidFill>
                  <a:srgbClr val="0071C5"/>
                </a:solidFill>
              </a:rPr>
              <a:t>Planned </a:t>
            </a:r>
            <a:r>
              <a:rPr sz="4450" spc="10" dirty="0">
                <a:solidFill>
                  <a:srgbClr val="0071C5"/>
                </a:solidFill>
              </a:rPr>
              <a:t>and </a:t>
            </a:r>
            <a:r>
              <a:rPr sz="4450" spc="15" dirty="0">
                <a:solidFill>
                  <a:srgbClr val="0071C5"/>
                </a:solidFill>
              </a:rPr>
              <a:t>Unplanned</a:t>
            </a:r>
            <a:r>
              <a:rPr sz="4450" spc="10" dirty="0">
                <a:solidFill>
                  <a:srgbClr val="0071C5"/>
                </a:solidFill>
              </a:rPr>
              <a:t> </a:t>
            </a:r>
            <a:r>
              <a:rPr sz="4450" spc="-20" dirty="0">
                <a:solidFill>
                  <a:srgbClr val="0071C5"/>
                </a:solidFill>
              </a:rPr>
              <a:t>Failovers</a:t>
            </a:r>
            <a:endParaRPr sz="4450"/>
          </a:p>
        </p:txBody>
      </p:sp>
      <p:sp>
        <p:nvSpPr>
          <p:cNvPr id="3" name="object 3"/>
          <p:cNvSpPr txBox="1"/>
          <p:nvPr/>
        </p:nvSpPr>
        <p:spPr>
          <a:xfrm>
            <a:off x="608482" y="1417065"/>
            <a:ext cx="5192395" cy="2244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5745" indent="-233045">
              <a:lnSpc>
                <a:spcPts val="3100"/>
              </a:lnSpc>
              <a:spcBef>
                <a:spcPts val="105"/>
              </a:spcBef>
              <a:buFont typeface="Arial"/>
              <a:buChar char="•"/>
              <a:tabLst>
                <a:tab pos="246379" algn="l"/>
              </a:tabLst>
            </a:pPr>
            <a:r>
              <a:rPr sz="2600" b="1" dirty="0">
                <a:latin typeface="Calibri"/>
                <a:cs typeface="Calibri"/>
              </a:rPr>
              <a:t>ASR </a:t>
            </a:r>
            <a:r>
              <a:rPr sz="2600" b="1" spc="-15" dirty="0">
                <a:latin typeface="Calibri"/>
                <a:cs typeface="Calibri"/>
              </a:rPr>
              <a:t>facilitates </a:t>
            </a:r>
            <a:r>
              <a:rPr sz="2600" b="1" spc="-5" dirty="0">
                <a:latin typeface="Calibri"/>
                <a:cs typeface="Calibri"/>
              </a:rPr>
              <a:t>two types </a:t>
            </a:r>
            <a:r>
              <a:rPr sz="2600" b="1" dirty="0">
                <a:latin typeface="Calibri"/>
                <a:cs typeface="Calibri"/>
              </a:rPr>
              <a:t>of</a:t>
            </a:r>
            <a:r>
              <a:rPr sz="2600" b="1" spc="-50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failover:</a:t>
            </a:r>
            <a:endParaRPr sz="2600">
              <a:latin typeface="Calibri"/>
              <a:cs typeface="Calibri"/>
            </a:endParaRPr>
          </a:p>
          <a:p>
            <a:pPr marL="711835" lvl="1" indent="-233045">
              <a:lnSpc>
                <a:spcPts val="2710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300" b="1" spc="-5" dirty="0">
                <a:latin typeface="Calibri"/>
                <a:cs typeface="Calibri"/>
              </a:rPr>
              <a:t>Planned: </a:t>
            </a:r>
            <a:r>
              <a:rPr sz="2300" b="1" spc="-10" dirty="0">
                <a:latin typeface="Calibri"/>
                <a:cs typeface="Calibri"/>
              </a:rPr>
              <a:t>guaranteed </a:t>
            </a:r>
            <a:r>
              <a:rPr sz="2300" b="1" dirty="0">
                <a:latin typeface="Calibri"/>
                <a:cs typeface="Calibri"/>
              </a:rPr>
              <a:t>no </a:t>
            </a:r>
            <a:r>
              <a:rPr sz="2300" b="1" spc="-10" dirty="0">
                <a:latin typeface="Calibri"/>
                <a:cs typeface="Calibri"/>
              </a:rPr>
              <a:t>data</a:t>
            </a:r>
            <a:r>
              <a:rPr sz="2300" b="1" spc="-25" dirty="0">
                <a:latin typeface="Calibri"/>
                <a:cs typeface="Calibri"/>
              </a:rPr>
              <a:t> </a:t>
            </a:r>
            <a:r>
              <a:rPr sz="2300" b="1" spc="-5" dirty="0">
                <a:latin typeface="Calibri"/>
                <a:cs typeface="Calibri"/>
              </a:rPr>
              <a:t>loss</a:t>
            </a:r>
            <a:endParaRPr sz="2300">
              <a:latin typeface="Calibri"/>
              <a:cs typeface="Calibri"/>
            </a:endParaRPr>
          </a:p>
          <a:p>
            <a:pPr marL="711835" lvl="1" indent="-233045">
              <a:lnSpc>
                <a:spcPts val="2730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300" b="1" dirty="0">
                <a:latin typeface="Calibri"/>
                <a:cs typeface="Calibri"/>
              </a:rPr>
              <a:t>Unplanned: possible </a:t>
            </a:r>
            <a:r>
              <a:rPr sz="2300" b="1" spc="-10" dirty="0">
                <a:latin typeface="Calibri"/>
                <a:cs typeface="Calibri"/>
              </a:rPr>
              <a:t>data</a:t>
            </a:r>
            <a:r>
              <a:rPr sz="2300" b="1" spc="-25" dirty="0">
                <a:latin typeface="Calibri"/>
                <a:cs typeface="Calibri"/>
              </a:rPr>
              <a:t> </a:t>
            </a:r>
            <a:r>
              <a:rPr sz="2300" b="1" spc="-5" dirty="0">
                <a:latin typeface="Calibri"/>
                <a:cs typeface="Calibri"/>
              </a:rPr>
              <a:t>loss</a:t>
            </a:r>
            <a:endParaRPr sz="2300">
              <a:latin typeface="Calibri"/>
              <a:cs typeface="Calibri"/>
            </a:endParaRPr>
          </a:p>
          <a:p>
            <a:pPr marL="245745" indent="-233045">
              <a:lnSpc>
                <a:spcPts val="3100"/>
              </a:lnSpc>
              <a:spcBef>
                <a:spcPts val="370"/>
              </a:spcBef>
              <a:buFont typeface="Arial"/>
              <a:buChar char="•"/>
              <a:tabLst>
                <a:tab pos="246379" algn="l"/>
              </a:tabLst>
            </a:pPr>
            <a:r>
              <a:rPr sz="2600" b="1" dirty="0">
                <a:latin typeface="Calibri"/>
                <a:cs typeface="Calibri"/>
              </a:rPr>
              <a:t>ASR</a:t>
            </a:r>
            <a:r>
              <a:rPr sz="2600" b="1" spc="-25" dirty="0">
                <a:latin typeface="Calibri"/>
                <a:cs typeface="Calibri"/>
              </a:rPr>
              <a:t> </a:t>
            </a:r>
            <a:r>
              <a:rPr sz="2600" b="1" spc="-15" dirty="0">
                <a:latin typeface="Calibri"/>
                <a:cs typeface="Calibri"/>
              </a:rPr>
              <a:t>failovers:</a:t>
            </a:r>
            <a:endParaRPr sz="2600">
              <a:latin typeface="Calibri"/>
              <a:cs typeface="Calibri"/>
            </a:endParaRPr>
          </a:p>
          <a:p>
            <a:pPr marL="711835" lvl="1" indent="-233045">
              <a:lnSpc>
                <a:spcPts val="2715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300" b="1" spc="-10" dirty="0">
                <a:latin typeface="Calibri"/>
                <a:cs typeface="Calibri"/>
              </a:rPr>
              <a:t>are </a:t>
            </a:r>
            <a:r>
              <a:rPr sz="2300" b="1" dirty="0">
                <a:latin typeface="Calibri"/>
                <a:cs typeface="Calibri"/>
              </a:rPr>
              <a:t>not</a:t>
            </a:r>
            <a:r>
              <a:rPr sz="2300" b="1" spc="5" dirty="0">
                <a:latin typeface="Calibri"/>
                <a:cs typeface="Calibri"/>
              </a:rPr>
              <a:t> </a:t>
            </a:r>
            <a:r>
              <a:rPr sz="2300" b="1" spc="-5" dirty="0">
                <a:latin typeface="Calibri"/>
                <a:cs typeface="Calibri"/>
              </a:rPr>
              <a:t>automatic</a:t>
            </a:r>
            <a:endParaRPr sz="2300">
              <a:latin typeface="Calibri"/>
              <a:cs typeface="Calibri"/>
            </a:endParaRPr>
          </a:p>
          <a:p>
            <a:pPr marL="711835" lvl="1" indent="-233045">
              <a:lnSpc>
                <a:spcPts val="2735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300" b="1" spc="-5" dirty="0">
                <a:latin typeface="Calibri"/>
                <a:cs typeface="Calibri"/>
              </a:rPr>
              <a:t>can </a:t>
            </a:r>
            <a:r>
              <a:rPr sz="2300" b="1" dirty="0">
                <a:latin typeface="Calibri"/>
                <a:cs typeface="Calibri"/>
              </a:rPr>
              <a:t>be </a:t>
            </a:r>
            <a:r>
              <a:rPr sz="2300" b="1" spc="-5" dirty="0">
                <a:latin typeface="Calibri"/>
                <a:cs typeface="Calibri"/>
              </a:rPr>
              <a:t>initiated </a:t>
            </a:r>
            <a:r>
              <a:rPr sz="2300" b="1" spc="-10" dirty="0">
                <a:latin typeface="Calibri"/>
                <a:cs typeface="Calibri"/>
              </a:rPr>
              <a:t>from </a:t>
            </a:r>
            <a:r>
              <a:rPr sz="2300" b="1" dirty="0">
                <a:latin typeface="Calibri"/>
                <a:cs typeface="Calibri"/>
              </a:rPr>
              <a:t>the </a:t>
            </a:r>
            <a:r>
              <a:rPr sz="2300" b="1" spc="-10" dirty="0">
                <a:latin typeface="Calibri"/>
                <a:cs typeface="Calibri"/>
              </a:rPr>
              <a:t>Azure</a:t>
            </a:r>
            <a:r>
              <a:rPr sz="2300" b="1" spc="-20" dirty="0">
                <a:latin typeface="Calibri"/>
                <a:cs typeface="Calibri"/>
              </a:rPr>
              <a:t> </a:t>
            </a:r>
            <a:r>
              <a:rPr sz="2300" b="1" dirty="0">
                <a:latin typeface="Calibri"/>
                <a:cs typeface="Calibri"/>
              </a:rPr>
              <a:t>p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11072" y="3370198"/>
            <a:ext cx="577215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90"/>
              </a:lnSpc>
            </a:pPr>
            <a:r>
              <a:rPr sz="2300" b="1" dirty="0">
                <a:latin typeface="Calibri"/>
                <a:cs typeface="Calibri"/>
              </a:rPr>
              <a:t>or</a:t>
            </a:r>
            <a:r>
              <a:rPr sz="2300" b="1" spc="-25" dirty="0">
                <a:latin typeface="Calibri"/>
                <a:cs typeface="Calibri"/>
              </a:rPr>
              <a:t>t</a:t>
            </a:r>
            <a:r>
              <a:rPr sz="2300" b="1" dirty="0">
                <a:latin typeface="Calibri"/>
                <a:cs typeface="Calibri"/>
              </a:rPr>
              <a:t>al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63687" y="2277899"/>
            <a:ext cx="6621902" cy="1487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236" y="4434839"/>
            <a:ext cx="8008620" cy="2189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4229735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15" dirty="0">
                <a:solidFill>
                  <a:srgbClr val="0071C5"/>
                </a:solidFill>
              </a:rPr>
              <a:t>Enable</a:t>
            </a:r>
            <a:r>
              <a:rPr sz="4450" spc="-60" dirty="0">
                <a:solidFill>
                  <a:srgbClr val="0071C5"/>
                </a:solidFill>
              </a:rPr>
              <a:t> </a:t>
            </a:r>
            <a:r>
              <a:rPr sz="4450" spc="-5" dirty="0">
                <a:solidFill>
                  <a:srgbClr val="0071C5"/>
                </a:solidFill>
              </a:rPr>
              <a:t>Replication</a:t>
            </a:r>
            <a:endParaRPr sz="4450"/>
          </a:p>
        </p:txBody>
      </p:sp>
      <p:sp>
        <p:nvSpPr>
          <p:cNvPr id="3" name="object 3"/>
          <p:cNvSpPr txBox="1"/>
          <p:nvPr/>
        </p:nvSpPr>
        <p:spPr>
          <a:xfrm>
            <a:off x="608482" y="1408480"/>
            <a:ext cx="3310254" cy="12973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6379" algn="l"/>
              </a:tabLst>
            </a:pPr>
            <a:r>
              <a:rPr sz="2850" b="1" spc="-5" dirty="0">
                <a:latin typeface="Calibri"/>
                <a:cs typeface="Calibri"/>
              </a:rPr>
              <a:t>Start by</a:t>
            </a:r>
            <a:r>
              <a:rPr sz="2850" b="1" spc="-45" dirty="0">
                <a:latin typeface="Calibri"/>
                <a:cs typeface="Calibri"/>
              </a:rPr>
              <a:t> </a:t>
            </a:r>
            <a:r>
              <a:rPr sz="2850" b="1" spc="-5" dirty="0">
                <a:latin typeface="Calibri"/>
                <a:cs typeface="Calibri"/>
              </a:rPr>
              <a:t>configuring:</a:t>
            </a:r>
            <a:endParaRPr sz="28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spc="-15" dirty="0">
                <a:latin typeface="Calibri"/>
                <a:cs typeface="Calibri"/>
              </a:rPr>
              <a:t>Replication</a:t>
            </a:r>
            <a:r>
              <a:rPr sz="2450" b="1" spc="-5" dirty="0">
                <a:latin typeface="Calibri"/>
                <a:cs typeface="Calibri"/>
              </a:rPr>
              <a:t> </a:t>
            </a:r>
            <a:r>
              <a:rPr sz="2450" b="1" spc="-15" dirty="0">
                <a:latin typeface="Calibri"/>
                <a:cs typeface="Calibri"/>
              </a:rPr>
              <a:t>source</a:t>
            </a:r>
            <a:endParaRPr sz="24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spc="-15" dirty="0">
                <a:latin typeface="Calibri"/>
                <a:cs typeface="Calibri"/>
              </a:rPr>
              <a:t>Replication</a:t>
            </a:r>
            <a:r>
              <a:rPr sz="2450" b="1" spc="-10" dirty="0">
                <a:latin typeface="Calibri"/>
                <a:cs typeface="Calibri"/>
              </a:rPr>
              <a:t> </a:t>
            </a:r>
            <a:r>
              <a:rPr sz="2450" b="1" spc="-15" dirty="0">
                <a:latin typeface="Calibri"/>
                <a:cs typeface="Calibri"/>
              </a:rPr>
              <a:t>target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4235" y="2316479"/>
            <a:ext cx="4866132" cy="3798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2846070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-105" dirty="0">
                <a:solidFill>
                  <a:srgbClr val="0071C5"/>
                </a:solidFill>
              </a:rPr>
              <a:t>Test</a:t>
            </a:r>
            <a:r>
              <a:rPr sz="4450" spc="-35" dirty="0">
                <a:solidFill>
                  <a:srgbClr val="0071C5"/>
                </a:solidFill>
              </a:rPr>
              <a:t> </a:t>
            </a:r>
            <a:r>
              <a:rPr sz="4450" spc="-15" dirty="0">
                <a:solidFill>
                  <a:srgbClr val="0071C5"/>
                </a:solidFill>
              </a:rPr>
              <a:t>Failover</a:t>
            </a:r>
            <a:endParaRPr sz="4450"/>
          </a:p>
        </p:txBody>
      </p:sp>
      <p:sp>
        <p:nvSpPr>
          <p:cNvPr id="3" name="object 3"/>
          <p:cNvSpPr txBox="1"/>
          <p:nvPr/>
        </p:nvSpPr>
        <p:spPr>
          <a:xfrm>
            <a:off x="608482" y="1426209"/>
            <a:ext cx="6508115" cy="2183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indent="-233045">
              <a:lnSpc>
                <a:spcPts val="2135"/>
              </a:lnSpc>
              <a:spcBef>
                <a:spcPts val="100"/>
              </a:spcBef>
              <a:buFont typeface="Arial"/>
              <a:buChar char="•"/>
              <a:tabLst>
                <a:tab pos="245745" algn="l"/>
                <a:tab pos="246379" algn="l"/>
              </a:tabLst>
            </a:pPr>
            <a:r>
              <a:rPr sz="1800" b="1" dirty="0">
                <a:latin typeface="Calibri"/>
                <a:cs typeface="Calibri"/>
              </a:rPr>
              <a:t>No-impact </a:t>
            </a:r>
            <a:r>
              <a:rPr sz="1800" b="1" spc="-5" dirty="0">
                <a:latin typeface="Calibri"/>
                <a:cs typeface="Calibri"/>
              </a:rPr>
              <a:t>validation </a:t>
            </a:r>
            <a:r>
              <a:rPr sz="1800" b="1" dirty="0">
                <a:latin typeface="Calibri"/>
                <a:cs typeface="Calibri"/>
              </a:rPr>
              <a:t>of </a:t>
            </a:r>
            <a:r>
              <a:rPr sz="1800" b="1" spc="-10" dirty="0">
                <a:latin typeface="Calibri"/>
                <a:cs typeface="Calibri"/>
              </a:rPr>
              <a:t>replication </a:t>
            </a:r>
            <a:r>
              <a:rPr sz="1800" b="1" dirty="0">
                <a:latin typeface="Calibri"/>
                <a:cs typeface="Calibri"/>
              </a:rPr>
              <a:t>and </a:t>
            </a:r>
            <a:r>
              <a:rPr sz="1800" b="1" spc="-10" dirty="0">
                <a:latin typeface="Calibri"/>
                <a:cs typeface="Calibri"/>
              </a:rPr>
              <a:t>disaster recovery</a:t>
            </a:r>
            <a:r>
              <a:rPr sz="1800" b="1" spc="-13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strategy:</a:t>
            </a:r>
            <a:endParaRPr sz="1800">
              <a:latin typeface="Calibri"/>
              <a:cs typeface="Calibri"/>
            </a:endParaRPr>
          </a:p>
          <a:p>
            <a:pPr marL="711835" lvl="1" indent="-233045">
              <a:lnSpc>
                <a:spcPts val="1760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1500" b="1" spc="-5" dirty="0">
                <a:latin typeface="Calibri"/>
                <a:cs typeface="Calibri"/>
              </a:rPr>
              <a:t>Does </a:t>
            </a:r>
            <a:r>
              <a:rPr sz="1500" b="1" dirty="0">
                <a:latin typeface="Calibri"/>
                <a:cs typeface="Calibri"/>
              </a:rPr>
              <a:t>not </a:t>
            </a:r>
            <a:r>
              <a:rPr sz="1500" b="1" spc="-10" dirty="0">
                <a:latin typeface="Calibri"/>
                <a:cs typeface="Calibri"/>
              </a:rPr>
              <a:t>affect </a:t>
            </a:r>
            <a:r>
              <a:rPr sz="1500" b="1" spc="-5" dirty="0">
                <a:latin typeface="Calibri"/>
                <a:cs typeface="Calibri"/>
              </a:rPr>
              <a:t>ongoing </a:t>
            </a:r>
            <a:r>
              <a:rPr sz="1500" b="1" spc="-10" dirty="0">
                <a:latin typeface="Calibri"/>
                <a:cs typeface="Calibri"/>
              </a:rPr>
              <a:t>replication </a:t>
            </a:r>
            <a:r>
              <a:rPr sz="1500" b="1" dirty="0">
                <a:latin typeface="Calibri"/>
                <a:cs typeface="Calibri"/>
              </a:rPr>
              <a:t>and </a:t>
            </a:r>
            <a:r>
              <a:rPr sz="1500" b="1" spc="-5" dirty="0">
                <a:latin typeface="Calibri"/>
                <a:cs typeface="Calibri"/>
              </a:rPr>
              <a:t>the production</a:t>
            </a:r>
            <a:r>
              <a:rPr sz="1500" b="1" spc="-25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environment</a:t>
            </a:r>
            <a:endParaRPr sz="1500">
              <a:latin typeface="Calibri"/>
              <a:cs typeface="Calibri"/>
            </a:endParaRPr>
          </a:p>
          <a:p>
            <a:pPr marL="711835" lvl="1" indent="-233045">
              <a:lnSpc>
                <a:spcPts val="1764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1500" b="1" spc="-5" dirty="0">
                <a:latin typeface="Calibri"/>
                <a:cs typeface="Calibri"/>
              </a:rPr>
              <a:t>Supports single </a:t>
            </a:r>
            <a:r>
              <a:rPr sz="1500" b="1" dirty="0">
                <a:latin typeface="Calibri"/>
                <a:cs typeface="Calibri"/>
              </a:rPr>
              <a:t>or </a:t>
            </a:r>
            <a:r>
              <a:rPr sz="1500" b="1" spc="-5" dirty="0">
                <a:latin typeface="Calibri"/>
                <a:cs typeface="Calibri"/>
              </a:rPr>
              <a:t>multiple</a:t>
            </a:r>
            <a:r>
              <a:rPr sz="1500" b="1" spc="-30" dirty="0">
                <a:latin typeface="Calibri"/>
                <a:cs typeface="Calibri"/>
              </a:rPr>
              <a:t> </a:t>
            </a:r>
            <a:r>
              <a:rPr sz="1500" b="1" spc="-5" dirty="0">
                <a:latin typeface="Calibri"/>
                <a:cs typeface="Calibri"/>
              </a:rPr>
              <a:t>VMs</a:t>
            </a:r>
            <a:endParaRPr sz="1500">
              <a:latin typeface="Calibri"/>
              <a:cs typeface="Calibri"/>
            </a:endParaRPr>
          </a:p>
          <a:p>
            <a:pPr marL="711835" lvl="1" indent="-233045">
              <a:lnSpc>
                <a:spcPts val="1760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1500" b="1" spc="-5" dirty="0">
                <a:latin typeface="Calibri"/>
                <a:cs typeface="Calibri"/>
              </a:rPr>
              <a:t>Does </a:t>
            </a:r>
            <a:r>
              <a:rPr sz="1500" b="1" dirty="0">
                <a:latin typeface="Calibri"/>
                <a:cs typeface="Calibri"/>
              </a:rPr>
              <a:t>not </a:t>
            </a:r>
            <a:r>
              <a:rPr sz="1500" b="1" spc="-10" dirty="0">
                <a:latin typeface="Calibri"/>
                <a:cs typeface="Calibri"/>
              </a:rPr>
              <a:t>require</a:t>
            </a:r>
            <a:r>
              <a:rPr sz="1500" b="1" spc="-25" dirty="0">
                <a:latin typeface="Calibri"/>
                <a:cs typeface="Calibri"/>
              </a:rPr>
              <a:t> </a:t>
            </a:r>
            <a:r>
              <a:rPr sz="1500" b="1" spc="-5" dirty="0">
                <a:latin typeface="Calibri"/>
                <a:cs typeface="Calibri"/>
              </a:rPr>
              <a:t>downtime</a:t>
            </a:r>
            <a:endParaRPr sz="1500">
              <a:latin typeface="Calibri"/>
              <a:cs typeface="Calibri"/>
            </a:endParaRPr>
          </a:p>
          <a:p>
            <a:pPr marL="711835" lvl="1" indent="-233045">
              <a:lnSpc>
                <a:spcPts val="1775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1500" b="1" spc="-5" dirty="0">
                <a:latin typeface="Calibri"/>
                <a:cs typeface="Calibri"/>
              </a:rPr>
              <a:t>Does </a:t>
            </a:r>
            <a:r>
              <a:rPr sz="1500" b="1" dirty="0">
                <a:latin typeface="Calibri"/>
                <a:cs typeface="Calibri"/>
              </a:rPr>
              <a:t>not </a:t>
            </a:r>
            <a:r>
              <a:rPr sz="1500" b="1" spc="-10" dirty="0">
                <a:latin typeface="Calibri"/>
                <a:cs typeface="Calibri"/>
              </a:rPr>
              <a:t>introduce data</a:t>
            </a:r>
            <a:r>
              <a:rPr sz="1500" b="1" spc="-5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loss</a:t>
            </a:r>
            <a:endParaRPr sz="1500">
              <a:latin typeface="Calibri"/>
              <a:cs typeface="Calibri"/>
            </a:endParaRPr>
          </a:p>
          <a:p>
            <a:pPr marL="245745" indent="-233045">
              <a:lnSpc>
                <a:spcPts val="2140"/>
              </a:lnSpc>
              <a:spcBef>
                <a:spcPts val="359"/>
              </a:spcBef>
              <a:buFont typeface="Arial"/>
              <a:buChar char="•"/>
              <a:tabLst>
                <a:tab pos="245745" algn="l"/>
                <a:tab pos="246379" algn="l"/>
              </a:tabLst>
            </a:pPr>
            <a:r>
              <a:rPr sz="1800" b="1" spc="-10" dirty="0">
                <a:latin typeface="Calibri"/>
                <a:cs typeface="Calibri"/>
              </a:rPr>
              <a:t>Best</a:t>
            </a:r>
            <a:r>
              <a:rPr sz="1800" b="1" spc="-5" dirty="0">
                <a:latin typeface="Calibri"/>
                <a:cs typeface="Calibri"/>
              </a:rPr>
              <a:t> practices:</a:t>
            </a:r>
            <a:endParaRPr sz="1800">
              <a:latin typeface="Calibri"/>
              <a:cs typeface="Calibri"/>
            </a:endParaRPr>
          </a:p>
          <a:p>
            <a:pPr marL="711835" lvl="1" indent="-233045">
              <a:lnSpc>
                <a:spcPts val="1760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1500" b="1" dirty="0">
                <a:latin typeface="Calibri"/>
                <a:cs typeface="Calibri"/>
              </a:rPr>
              <a:t>Use </a:t>
            </a:r>
            <a:r>
              <a:rPr sz="1500" b="1" spc="-5" dirty="0">
                <a:latin typeface="Calibri"/>
                <a:cs typeface="Calibri"/>
              </a:rPr>
              <a:t>failover</a:t>
            </a:r>
            <a:r>
              <a:rPr sz="1500" b="1" spc="-55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groups</a:t>
            </a:r>
            <a:endParaRPr sz="1500">
              <a:latin typeface="Calibri"/>
              <a:cs typeface="Calibri"/>
            </a:endParaRPr>
          </a:p>
          <a:p>
            <a:pPr marL="711835" lvl="1" indent="-233045">
              <a:lnSpc>
                <a:spcPts val="1764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1500" b="1" spc="-10" dirty="0">
                <a:latin typeface="Calibri"/>
                <a:cs typeface="Calibri"/>
              </a:rPr>
              <a:t>Failover to </a:t>
            </a:r>
            <a:r>
              <a:rPr sz="1500" b="1" dirty="0">
                <a:latin typeface="Calibri"/>
                <a:cs typeface="Calibri"/>
              </a:rPr>
              <a:t>an </a:t>
            </a:r>
            <a:r>
              <a:rPr sz="1500" b="1" spc="-10" dirty="0">
                <a:latin typeface="Calibri"/>
                <a:cs typeface="Calibri"/>
              </a:rPr>
              <a:t>isolated</a:t>
            </a:r>
            <a:r>
              <a:rPr sz="1500" b="1" spc="-35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network</a:t>
            </a:r>
            <a:endParaRPr sz="1500">
              <a:latin typeface="Calibri"/>
              <a:cs typeface="Calibri"/>
            </a:endParaRPr>
          </a:p>
          <a:p>
            <a:pPr marL="711835" lvl="1" indent="-233045">
              <a:lnSpc>
                <a:spcPts val="1780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1500" b="1" spc="-20" dirty="0">
                <a:latin typeface="Calibri"/>
                <a:cs typeface="Calibri"/>
              </a:rPr>
              <a:t>Integrate </a:t>
            </a:r>
            <a:r>
              <a:rPr sz="1500" b="1" spc="-5" dirty="0">
                <a:latin typeface="Calibri"/>
                <a:cs typeface="Calibri"/>
              </a:rPr>
              <a:t>with </a:t>
            </a:r>
            <a:r>
              <a:rPr sz="1500" b="1" spc="-10" dirty="0">
                <a:latin typeface="Calibri"/>
                <a:cs typeface="Calibri"/>
              </a:rPr>
              <a:t>Azure</a:t>
            </a:r>
            <a:r>
              <a:rPr sz="1500" b="1" spc="25" dirty="0">
                <a:latin typeface="Calibri"/>
                <a:cs typeface="Calibri"/>
              </a:rPr>
              <a:t> </a:t>
            </a:r>
            <a:r>
              <a:rPr sz="1500" b="1" spc="-5" dirty="0">
                <a:latin typeface="Calibri"/>
                <a:cs typeface="Calibri"/>
              </a:rPr>
              <a:t>Automation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90844" y="3371088"/>
            <a:ext cx="5541263" cy="2633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1851660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-5" dirty="0">
                <a:solidFill>
                  <a:srgbClr val="0071C5"/>
                </a:solidFill>
              </a:rPr>
              <a:t>Failback</a:t>
            </a:r>
            <a:endParaRPr sz="4450"/>
          </a:p>
        </p:txBody>
      </p:sp>
      <p:sp>
        <p:nvSpPr>
          <p:cNvPr id="3" name="object 3"/>
          <p:cNvSpPr txBox="1"/>
          <p:nvPr/>
        </p:nvSpPr>
        <p:spPr>
          <a:xfrm>
            <a:off x="608482" y="1397253"/>
            <a:ext cx="5640070" cy="2331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6379" algn="l"/>
              </a:tabLst>
            </a:pP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5" dirty="0">
                <a:latin typeface="Calibri"/>
                <a:cs typeface="Calibri"/>
              </a:rPr>
              <a:t>planned </a:t>
            </a:r>
            <a:r>
              <a:rPr sz="2400" b="1" spc="-10" dirty="0">
                <a:latin typeface="Calibri"/>
                <a:cs typeface="Calibri"/>
              </a:rPr>
              <a:t>failover </a:t>
            </a:r>
            <a:r>
              <a:rPr sz="2400" b="1" dirty="0">
                <a:latin typeface="Calibri"/>
                <a:cs typeface="Calibri"/>
              </a:rPr>
              <a:t>back </a:t>
            </a:r>
            <a:r>
              <a:rPr sz="2400" b="1" spc="-15" dirty="0">
                <a:latin typeface="Calibri"/>
                <a:cs typeface="Calibri"/>
              </a:rPr>
              <a:t>to </a:t>
            </a:r>
            <a:r>
              <a:rPr sz="2400" b="1" spc="-5" dirty="0">
                <a:latin typeface="Calibri"/>
                <a:cs typeface="Calibri"/>
              </a:rPr>
              <a:t>the primary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site</a:t>
            </a:r>
            <a:endParaRPr sz="2400">
              <a:latin typeface="Calibri"/>
              <a:cs typeface="Calibri"/>
            </a:endParaRPr>
          </a:p>
          <a:p>
            <a:pPr marL="245745" indent="-233045">
              <a:lnSpc>
                <a:spcPts val="2755"/>
              </a:lnSpc>
              <a:spcBef>
                <a:spcPts val="130"/>
              </a:spcBef>
              <a:buFont typeface="Arial"/>
              <a:buChar char="•"/>
              <a:tabLst>
                <a:tab pos="246379" algn="l"/>
              </a:tabLst>
            </a:pPr>
            <a:r>
              <a:rPr sz="2400" b="1" spc="-15" dirty="0">
                <a:latin typeface="Calibri"/>
                <a:cs typeface="Calibri"/>
              </a:rPr>
              <a:t>Offers </a:t>
            </a:r>
            <a:r>
              <a:rPr sz="2400" b="1" spc="-10" dirty="0">
                <a:latin typeface="Calibri"/>
                <a:cs typeface="Calibri"/>
              </a:rPr>
              <a:t>two </a:t>
            </a:r>
            <a:r>
              <a:rPr sz="2400" b="1" spc="-15" dirty="0">
                <a:latin typeface="Calibri"/>
                <a:cs typeface="Calibri"/>
              </a:rPr>
              <a:t>data </a:t>
            </a:r>
            <a:r>
              <a:rPr sz="2400" b="1" spc="-10" dirty="0">
                <a:latin typeface="Calibri"/>
                <a:cs typeface="Calibri"/>
              </a:rPr>
              <a:t>synchronization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methods:</a:t>
            </a:r>
            <a:endParaRPr sz="2400">
              <a:latin typeface="Calibri"/>
              <a:cs typeface="Calibri"/>
            </a:endParaRPr>
          </a:p>
          <a:p>
            <a:pPr marL="711835" lvl="1" indent="-233045">
              <a:lnSpc>
                <a:spcPts val="2340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100" b="1" dirty="0">
                <a:latin typeface="Calibri"/>
                <a:cs typeface="Calibri"/>
              </a:rPr>
              <a:t>Full</a:t>
            </a:r>
            <a:r>
              <a:rPr sz="2100" b="1" spc="-20" dirty="0">
                <a:latin typeface="Calibri"/>
                <a:cs typeface="Calibri"/>
              </a:rPr>
              <a:t> </a:t>
            </a:r>
            <a:r>
              <a:rPr sz="2100" b="1" spc="-5" dirty="0">
                <a:latin typeface="Calibri"/>
                <a:cs typeface="Calibri"/>
              </a:rPr>
              <a:t>download:</a:t>
            </a:r>
            <a:endParaRPr sz="2100">
              <a:latin typeface="Calibri"/>
              <a:cs typeface="Calibri"/>
            </a:endParaRPr>
          </a:p>
          <a:p>
            <a:pPr marL="1177925" lvl="2" indent="-233045">
              <a:lnSpc>
                <a:spcPts val="1935"/>
              </a:lnSpc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1700" b="1" spc="-20" dirty="0">
                <a:latin typeface="Calibri"/>
                <a:cs typeface="Calibri"/>
              </a:rPr>
              <a:t>Faster</a:t>
            </a:r>
            <a:endParaRPr sz="1700">
              <a:latin typeface="Calibri"/>
              <a:cs typeface="Calibri"/>
            </a:endParaRPr>
          </a:p>
          <a:p>
            <a:pPr marL="1177925" lvl="2" indent="-233045">
              <a:lnSpc>
                <a:spcPts val="1855"/>
              </a:lnSpc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1700" b="1" spc="-10" dirty="0">
                <a:latin typeface="Calibri"/>
                <a:cs typeface="Calibri"/>
              </a:rPr>
              <a:t>Requires </a:t>
            </a:r>
            <a:r>
              <a:rPr sz="1700" b="1" dirty="0">
                <a:latin typeface="Calibri"/>
                <a:cs typeface="Calibri"/>
              </a:rPr>
              <a:t>VMs </a:t>
            </a:r>
            <a:r>
              <a:rPr sz="1700" b="1" spc="-5" dirty="0">
                <a:latin typeface="Calibri"/>
                <a:cs typeface="Calibri"/>
              </a:rPr>
              <a:t>to be </a:t>
            </a:r>
            <a:r>
              <a:rPr sz="1700" b="1" dirty="0">
                <a:latin typeface="Calibri"/>
                <a:cs typeface="Calibri"/>
              </a:rPr>
              <a:t>shut</a:t>
            </a:r>
            <a:r>
              <a:rPr sz="1700" b="1" spc="-35" dirty="0">
                <a:latin typeface="Calibri"/>
                <a:cs typeface="Calibri"/>
              </a:rPr>
              <a:t> </a:t>
            </a:r>
            <a:r>
              <a:rPr sz="1700" b="1" spc="-5" dirty="0">
                <a:latin typeface="Calibri"/>
                <a:cs typeface="Calibri"/>
              </a:rPr>
              <a:t>down</a:t>
            </a:r>
            <a:endParaRPr sz="1700">
              <a:latin typeface="Calibri"/>
              <a:cs typeface="Calibri"/>
            </a:endParaRPr>
          </a:p>
          <a:p>
            <a:pPr marL="711835" lvl="1" indent="-233045">
              <a:lnSpc>
                <a:spcPts val="2335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100" b="1" spc="-5" dirty="0">
                <a:latin typeface="Calibri"/>
                <a:cs typeface="Calibri"/>
              </a:rPr>
              <a:t>Minimize</a:t>
            </a:r>
            <a:r>
              <a:rPr sz="2100" b="1" spc="-15" dirty="0">
                <a:latin typeface="Calibri"/>
                <a:cs typeface="Calibri"/>
              </a:rPr>
              <a:t> </a:t>
            </a:r>
            <a:r>
              <a:rPr sz="2100" b="1" spc="-5" dirty="0">
                <a:latin typeface="Calibri"/>
                <a:cs typeface="Calibri"/>
              </a:rPr>
              <a:t>downtime:</a:t>
            </a:r>
            <a:endParaRPr sz="2100">
              <a:latin typeface="Calibri"/>
              <a:cs typeface="Calibri"/>
            </a:endParaRPr>
          </a:p>
          <a:p>
            <a:pPr marL="1177925" lvl="2" indent="-233045">
              <a:lnSpc>
                <a:spcPts val="1935"/>
              </a:lnSpc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1700" b="1" spc="-5" dirty="0">
                <a:latin typeface="Calibri"/>
                <a:cs typeface="Calibri"/>
              </a:rPr>
              <a:t>Slower</a:t>
            </a:r>
            <a:endParaRPr sz="1700">
              <a:latin typeface="Calibri"/>
              <a:cs typeface="Calibri"/>
            </a:endParaRPr>
          </a:p>
          <a:p>
            <a:pPr marL="1177925" lvl="2" indent="-233045">
              <a:lnSpc>
                <a:spcPts val="1985"/>
              </a:lnSpc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1700" b="1" spc="-5" dirty="0">
                <a:latin typeface="Calibri"/>
                <a:cs typeface="Calibri"/>
              </a:rPr>
              <a:t>Eliminates the need </a:t>
            </a:r>
            <a:r>
              <a:rPr sz="1700" b="1" spc="-10" dirty="0">
                <a:latin typeface="Calibri"/>
                <a:cs typeface="Calibri"/>
              </a:rPr>
              <a:t>to </a:t>
            </a:r>
            <a:r>
              <a:rPr sz="1700" b="1" dirty="0">
                <a:latin typeface="Calibri"/>
                <a:cs typeface="Calibri"/>
              </a:rPr>
              <a:t>shut </a:t>
            </a:r>
            <a:r>
              <a:rPr sz="1700" b="1" spc="-5" dirty="0">
                <a:latin typeface="Calibri"/>
                <a:cs typeface="Calibri"/>
              </a:rPr>
              <a:t>down</a:t>
            </a:r>
            <a:r>
              <a:rPr sz="1700" b="1" spc="-55" dirty="0">
                <a:latin typeface="Calibri"/>
                <a:cs typeface="Calibri"/>
              </a:rPr>
              <a:t> </a:t>
            </a:r>
            <a:r>
              <a:rPr sz="1700" b="1" spc="-5" dirty="0">
                <a:latin typeface="Calibri"/>
                <a:cs typeface="Calibri"/>
              </a:rPr>
              <a:t>VMs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88680" y="1824227"/>
            <a:ext cx="3142487" cy="4370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6317615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10" dirty="0">
                <a:solidFill>
                  <a:srgbClr val="0071C5"/>
                </a:solidFill>
              </a:rPr>
              <a:t>Virtual </a:t>
            </a:r>
            <a:r>
              <a:rPr sz="4450" spc="15" dirty="0">
                <a:solidFill>
                  <a:srgbClr val="0071C5"/>
                </a:solidFill>
              </a:rPr>
              <a:t>Machine</a:t>
            </a:r>
            <a:r>
              <a:rPr sz="4450" spc="-55" dirty="0">
                <a:solidFill>
                  <a:srgbClr val="0071C5"/>
                </a:solidFill>
              </a:rPr>
              <a:t> </a:t>
            </a:r>
            <a:r>
              <a:rPr sz="4450" spc="-5" dirty="0">
                <a:solidFill>
                  <a:srgbClr val="0071C5"/>
                </a:solidFill>
              </a:rPr>
              <a:t>Replication</a:t>
            </a:r>
            <a:endParaRPr sz="4450"/>
          </a:p>
        </p:txBody>
      </p:sp>
      <p:sp>
        <p:nvSpPr>
          <p:cNvPr id="3" name="object 3"/>
          <p:cNvSpPr txBox="1"/>
          <p:nvPr/>
        </p:nvSpPr>
        <p:spPr>
          <a:xfrm>
            <a:off x="608482" y="1408480"/>
            <a:ext cx="8916670" cy="209613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6379" algn="l"/>
              </a:tabLst>
            </a:pPr>
            <a:r>
              <a:rPr sz="2850" b="1" spc="-125" dirty="0">
                <a:latin typeface="Calibri"/>
                <a:cs typeface="Calibri"/>
              </a:rPr>
              <a:t>To</a:t>
            </a:r>
            <a:r>
              <a:rPr sz="2850" b="1" spc="-5" dirty="0">
                <a:latin typeface="Calibri"/>
                <a:cs typeface="Calibri"/>
              </a:rPr>
              <a:t> </a:t>
            </a:r>
            <a:r>
              <a:rPr sz="2850" b="1" spc="-10" dirty="0">
                <a:latin typeface="Calibri"/>
                <a:cs typeface="Calibri"/>
              </a:rPr>
              <a:t>configure:</a:t>
            </a:r>
            <a:endParaRPr sz="28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spc="-5" dirty="0">
                <a:latin typeface="Calibri"/>
                <a:cs typeface="Calibri"/>
              </a:rPr>
              <a:t>Select </a:t>
            </a:r>
            <a:r>
              <a:rPr sz="2450" b="1" spc="-10" dirty="0">
                <a:latin typeface="Calibri"/>
                <a:cs typeface="Calibri"/>
              </a:rPr>
              <a:t>source</a:t>
            </a:r>
            <a:r>
              <a:rPr sz="2450" b="1" spc="15" dirty="0">
                <a:latin typeface="Calibri"/>
                <a:cs typeface="Calibri"/>
              </a:rPr>
              <a:t> </a:t>
            </a:r>
            <a:r>
              <a:rPr sz="2450" b="1" spc="-10" dirty="0">
                <a:latin typeface="Calibri"/>
                <a:cs typeface="Calibri"/>
              </a:rPr>
              <a:t>computers</a:t>
            </a:r>
            <a:endParaRPr sz="24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spc="-10" dirty="0">
                <a:latin typeface="Calibri"/>
                <a:cs typeface="Calibri"/>
              </a:rPr>
              <a:t>For each, </a:t>
            </a:r>
            <a:r>
              <a:rPr sz="2450" b="1" spc="-5" dirty="0">
                <a:latin typeface="Calibri"/>
                <a:cs typeface="Calibri"/>
              </a:rPr>
              <a:t>select the OS type, OS disk, and </a:t>
            </a:r>
            <a:r>
              <a:rPr sz="2450" b="1" spc="-15" dirty="0">
                <a:latin typeface="Calibri"/>
                <a:cs typeface="Calibri"/>
              </a:rPr>
              <a:t>data </a:t>
            </a:r>
            <a:r>
              <a:rPr sz="2450" b="1" spc="-10" dirty="0">
                <a:latin typeface="Calibri"/>
                <a:cs typeface="Calibri"/>
              </a:rPr>
              <a:t>disks to</a:t>
            </a:r>
            <a:r>
              <a:rPr sz="2450" b="1" spc="50" dirty="0">
                <a:latin typeface="Calibri"/>
                <a:cs typeface="Calibri"/>
              </a:rPr>
              <a:t> </a:t>
            </a:r>
            <a:r>
              <a:rPr sz="2450" b="1" spc="-15" dirty="0">
                <a:latin typeface="Calibri"/>
                <a:cs typeface="Calibri"/>
              </a:rPr>
              <a:t>replicate</a:t>
            </a:r>
            <a:endParaRPr sz="24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spc="-20" dirty="0">
                <a:latin typeface="Calibri"/>
                <a:cs typeface="Calibri"/>
              </a:rPr>
              <a:t>Optionally, exclude </a:t>
            </a:r>
            <a:r>
              <a:rPr sz="2450" b="1" spc="-10" dirty="0">
                <a:latin typeface="Calibri"/>
                <a:cs typeface="Calibri"/>
              </a:rPr>
              <a:t>disks </a:t>
            </a:r>
            <a:r>
              <a:rPr sz="2450" b="1" dirty="0">
                <a:latin typeface="Calibri"/>
                <a:cs typeface="Calibri"/>
              </a:rPr>
              <a:t>(e.g. </a:t>
            </a:r>
            <a:r>
              <a:rPr sz="2450" b="1" spc="-10" dirty="0">
                <a:latin typeface="Calibri"/>
                <a:cs typeface="Calibri"/>
              </a:rPr>
              <a:t>disks hosting </a:t>
            </a:r>
            <a:r>
              <a:rPr sz="2450" b="1" spc="-5" dirty="0">
                <a:latin typeface="Calibri"/>
                <a:cs typeface="Calibri"/>
              </a:rPr>
              <a:t>a paging</a:t>
            </a:r>
            <a:r>
              <a:rPr sz="2450" b="1" spc="55" dirty="0">
                <a:latin typeface="Calibri"/>
                <a:cs typeface="Calibri"/>
              </a:rPr>
              <a:t> </a:t>
            </a:r>
            <a:r>
              <a:rPr sz="2450" b="1" spc="-10" dirty="0">
                <a:latin typeface="Calibri"/>
                <a:cs typeface="Calibri"/>
              </a:rPr>
              <a:t>file)</a:t>
            </a:r>
            <a:endParaRPr sz="24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spc="-10" dirty="0">
                <a:latin typeface="Calibri"/>
                <a:cs typeface="Calibri"/>
              </a:rPr>
              <a:t>For each, </a:t>
            </a:r>
            <a:r>
              <a:rPr sz="2450" b="1" spc="-5" dirty="0">
                <a:latin typeface="Calibri"/>
                <a:cs typeface="Calibri"/>
              </a:rPr>
              <a:t>specify the name of a </a:t>
            </a:r>
            <a:r>
              <a:rPr sz="2450" b="1" spc="-15" dirty="0">
                <a:latin typeface="Calibri"/>
                <a:cs typeface="Calibri"/>
              </a:rPr>
              <a:t>target</a:t>
            </a:r>
            <a:r>
              <a:rPr sz="2450" b="1" spc="5" dirty="0">
                <a:latin typeface="Calibri"/>
                <a:cs typeface="Calibri"/>
              </a:rPr>
              <a:t> </a:t>
            </a:r>
            <a:r>
              <a:rPr sz="2450" b="1" spc="-10" dirty="0">
                <a:latin typeface="Calibri"/>
                <a:cs typeface="Calibri"/>
              </a:rPr>
              <a:t>VM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67328" y="3939539"/>
            <a:ext cx="7731252" cy="2686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3568636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3292" y="1800097"/>
            <a:ext cx="7223201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7150" y="2275204"/>
            <a:ext cx="1960270" cy="255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3487" y="2698749"/>
            <a:ext cx="26873" cy="26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3843" y="2625978"/>
            <a:ext cx="1052791" cy="1559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3487" y="2997453"/>
            <a:ext cx="26873" cy="269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6370" y="2925190"/>
            <a:ext cx="940536" cy="1554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3487" y="3296157"/>
            <a:ext cx="26873" cy="26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3457" y="3223386"/>
            <a:ext cx="2470022" cy="1864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636898"/>
            <a:ext cx="33705" cy="33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8529" y="3546855"/>
            <a:ext cx="3001594" cy="2519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4010278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9047" y="3930014"/>
            <a:ext cx="493141" cy="2409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38732" y="4028295"/>
            <a:ext cx="69197" cy="279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34998" y="3919600"/>
            <a:ext cx="2396363" cy="2513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303" y="4383658"/>
            <a:ext cx="33705" cy="336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8529" y="4292980"/>
            <a:ext cx="3308299" cy="25133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245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Series</a:t>
            </a:r>
            <a:r>
              <a:rPr sz="2800" b="1" spc="-15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Agenda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49516" y="3048380"/>
            <a:ext cx="438340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2"/>
              </a:rPr>
              <a:t>https://aka.ms/azurecsg</a:t>
            </a:r>
            <a:endParaRPr sz="3250">
              <a:latin typeface="Segoe UI"/>
              <a:cs typeface="Segoe U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5008" y="1412747"/>
          <a:ext cx="6539865" cy="37078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6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3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1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18796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Deploy and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Configure Infrastructure</a:t>
                      </a:r>
                      <a:r>
                        <a:rPr sz="1800" spc="-4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(25-30%)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17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2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127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775"/>
                        </a:spcBef>
                      </a:pPr>
                      <a:r>
                        <a:rPr sz="1800" spc="-10" dirty="0">
                          <a:latin typeface="Segoe UI"/>
                          <a:cs typeface="Segoe UI"/>
                        </a:rPr>
                        <a:t>Implement Workloads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and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Security</a:t>
                      </a:r>
                      <a:r>
                        <a:rPr sz="18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(20-25%)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2542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2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2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3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574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689"/>
                        </a:spcBef>
                      </a:pPr>
                      <a:r>
                        <a:rPr sz="1800" spc="-10" dirty="0">
                          <a:latin typeface="Segoe UI"/>
                          <a:cs typeface="Segoe UI"/>
                        </a:rPr>
                        <a:t>Create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and Deploy Apps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(5-10%)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14629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567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4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188595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1800" spc="-10" dirty="0">
                          <a:latin typeface="Segoe UI"/>
                          <a:cs typeface="Segoe UI"/>
                        </a:rPr>
                        <a:t>Implement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Authentication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and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Secure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800" spc="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(5-10%)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193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6091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5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00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739"/>
                        </a:spcBef>
                      </a:pPr>
                      <a:r>
                        <a:rPr sz="1800" spc="-10" dirty="0">
                          <a:latin typeface="Segoe UI"/>
                          <a:cs typeface="Segoe UI"/>
                        </a:rPr>
                        <a:t>Develop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for the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Cloud</a:t>
                      </a:r>
                      <a:r>
                        <a:rPr sz="18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(20-25%)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20979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7024" y="521867"/>
            <a:ext cx="415648" cy="117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2758" y="513307"/>
            <a:ext cx="658495" cy="126364"/>
          </a:xfrm>
          <a:custGeom>
            <a:avLst/>
            <a:gdLst/>
            <a:ahLst/>
            <a:cxnLst/>
            <a:rect l="l" t="t" r="r" b="b"/>
            <a:pathLst>
              <a:path w="658494" h="126365">
                <a:moveTo>
                  <a:pt x="29074" y="8559"/>
                </a:moveTo>
                <a:lnTo>
                  <a:pt x="0" y="8559"/>
                </a:lnTo>
                <a:lnTo>
                  <a:pt x="0" y="124336"/>
                </a:lnTo>
                <a:lnTo>
                  <a:pt x="18709" y="124336"/>
                </a:lnTo>
                <a:lnTo>
                  <a:pt x="18709" y="33476"/>
                </a:lnTo>
                <a:lnTo>
                  <a:pt x="38764" y="33476"/>
                </a:lnTo>
                <a:lnTo>
                  <a:pt x="29074" y="8559"/>
                </a:lnTo>
                <a:close/>
              </a:path>
              <a:path w="658494" h="126365">
                <a:moveTo>
                  <a:pt x="38764" y="33476"/>
                </a:moveTo>
                <a:lnTo>
                  <a:pt x="18963" y="33476"/>
                </a:lnTo>
                <a:lnTo>
                  <a:pt x="55876" y="124336"/>
                </a:lnTo>
                <a:lnTo>
                  <a:pt x="69276" y="124336"/>
                </a:lnTo>
                <a:lnTo>
                  <a:pt x="81194" y="94384"/>
                </a:lnTo>
                <a:lnTo>
                  <a:pt x="62449" y="94384"/>
                </a:lnTo>
                <a:lnTo>
                  <a:pt x="38764" y="33476"/>
                </a:lnTo>
                <a:close/>
              </a:path>
              <a:path w="658494" h="126365">
                <a:moveTo>
                  <a:pt x="126162" y="33476"/>
                </a:moveTo>
                <a:lnTo>
                  <a:pt x="105936" y="33476"/>
                </a:lnTo>
                <a:lnTo>
                  <a:pt x="105936" y="124336"/>
                </a:lnTo>
                <a:lnTo>
                  <a:pt x="126162" y="124336"/>
                </a:lnTo>
                <a:lnTo>
                  <a:pt x="126162" y="33476"/>
                </a:lnTo>
                <a:close/>
              </a:path>
              <a:path w="658494" h="126365">
                <a:moveTo>
                  <a:pt x="126162" y="8559"/>
                </a:moveTo>
                <a:lnTo>
                  <a:pt x="98350" y="8559"/>
                </a:lnTo>
                <a:lnTo>
                  <a:pt x="62956" y="94384"/>
                </a:lnTo>
                <a:lnTo>
                  <a:pt x="81194" y="94384"/>
                </a:lnTo>
                <a:lnTo>
                  <a:pt x="105430" y="33476"/>
                </a:lnTo>
                <a:lnTo>
                  <a:pt x="126162" y="33476"/>
                </a:lnTo>
                <a:lnTo>
                  <a:pt x="126162" y="8559"/>
                </a:lnTo>
                <a:close/>
              </a:path>
              <a:path w="658494" h="126365">
                <a:moveTo>
                  <a:pt x="158525" y="5790"/>
                </a:moveTo>
                <a:lnTo>
                  <a:pt x="151698" y="5790"/>
                </a:lnTo>
                <a:lnTo>
                  <a:pt x="148917" y="7047"/>
                </a:lnTo>
                <a:lnTo>
                  <a:pt x="144112" y="11325"/>
                </a:lnTo>
                <a:lnTo>
                  <a:pt x="143100" y="14094"/>
                </a:lnTo>
                <a:lnTo>
                  <a:pt x="143100" y="20386"/>
                </a:lnTo>
                <a:lnTo>
                  <a:pt x="144112" y="23155"/>
                </a:lnTo>
                <a:lnTo>
                  <a:pt x="146388" y="25168"/>
                </a:lnTo>
                <a:lnTo>
                  <a:pt x="148663" y="27434"/>
                </a:lnTo>
                <a:lnTo>
                  <a:pt x="151698" y="28442"/>
                </a:lnTo>
                <a:lnTo>
                  <a:pt x="158271" y="28442"/>
                </a:lnTo>
                <a:lnTo>
                  <a:pt x="161050" y="27434"/>
                </a:lnTo>
                <a:lnTo>
                  <a:pt x="165854" y="23155"/>
                </a:lnTo>
                <a:lnTo>
                  <a:pt x="166867" y="20386"/>
                </a:lnTo>
                <a:lnTo>
                  <a:pt x="166867" y="14094"/>
                </a:lnTo>
                <a:lnTo>
                  <a:pt x="165854" y="11577"/>
                </a:lnTo>
                <a:lnTo>
                  <a:pt x="161304" y="7047"/>
                </a:lnTo>
                <a:lnTo>
                  <a:pt x="158525" y="5790"/>
                </a:lnTo>
                <a:close/>
              </a:path>
              <a:path w="658494" h="126365">
                <a:moveTo>
                  <a:pt x="164592" y="41277"/>
                </a:moveTo>
                <a:lnTo>
                  <a:pt x="145122" y="41277"/>
                </a:lnTo>
                <a:lnTo>
                  <a:pt x="145122" y="124336"/>
                </a:lnTo>
                <a:lnTo>
                  <a:pt x="164592" y="124336"/>
                </a:lnTo>
                <a:lnTo>
                  <a:pt x="164592" y="41277"/>
                </a:lnTo>
                <a:close/>
              </a:path>
              <a:path w="658494" h="126365">
                <a:moveTo>
                  <a:pt x="227292" y="39264"/>
                </a:moveTo>
                <a:lnTo>
                  <a:pt x="190128" y="52099"/>
                </a:lnTo>
                <a:lnTo>
                  <a:pt x="178497" y="85323"/>
                </a:lnTo>
                <a:lnTo>
                  <a:pt x="179208" y="93853"/>
                </a:lnTo>
                <a:lnTo>
                  <a:pt x="203211" y="123485"/>
                </a:lnTo>
                <a:lnTo>
                  <a:pt x="224763" y="126349"/>
                </a:lnTo>
                <a:lnTo>
                  <a:pt x="229064" y="126097"/>
                </a:lnTo>
                <a:lnTo>
                  <a:pt x="237153" y="124084"/>
                </a:lnTo>
                <a:lnTo>
                  <a:pt x="240691" y="122824"/>
                </a:lnTo>
                <a:lnTo>
                  <a:pt x="243726" y="121063"/>
                </a:lnTo>
                <a:lnTo>
                  <a:pt x="243726" y="110241"/>
                </a:lnTo>
                <a:lnTo>
                  <a:pt x="216421" y="110241"/>
                </a:lnTo>
                <a:lnTo>
                  <a:pt x="210354" y="107975"/>
                </a:lnTo>
                <a:lnTo>
                  <a:pt x="201252" y="98411"/>
                </a:lnTo>
                <a:lnTo>
                  <a:pt x="198723" y="91867"/>
                </a:lnTo>
                <a:lnTo>
                  <a:pt x="198723" y="75003"/>
                </a:lnTo>
                <a:lnTo>
                  <a:pt x="201252" y="68207"/>
                </a:lnTo>
                <a:lnTo>
                  <a:pt x="210860" y="58141"/>
                </a:lnTo>
                <a:lnTo>
                  <a:pt x="216927" y="55624"/>
                </a:lnTo>
                <a:lnTo>
                  <a:pt x="243726" y="55624"/>
                </a:lnTo>
                <a:lnTo>
                  <a:pt x="243726" y="43794"/>
                </a:lnTo>
                <a:lnTo>
                  <a:pt x="241451" y="42537"/>
                </a:lnTo>
                <a:lnTo>
                  <a:pt x="238669" y="41529"/>
                </a:lnTo>
                <a:lnTo>
                  <a:pt x="234877" y="40524"/>
                </a:lnTo>
                <a:lnTo>
                  <a:pt x="231086" y="39768"/>
                </a:lnTo>
                <a:lnTo>
                  <a:pt x="227292" y="39264"/>
                </a:lnTo>
                <a:close/>
              </a:path>
              <a:path w="658494" h="126365">
                <a:moveTo>
                  <a:pt x="243726" y="102941"/>
                </a:moveTo>
                <a:lnTo>
                  <a:pt x="237659" y="106967"/>
                </a:lnTo>
                <a:lnTo>
                  <a:pt x="230580" y="109485"/>
                </a:lnTo>
                <a:lnTo>
                  <a:pt x="227292" y="110241"/>
                </a:lnTo>
                <a:lnTo>
                  <a:pt x="243726" y="110241"/>
                </a:lnTo>
                <a:lnTo>
                  <a:pt x="243726" y="102941"/>
                </a:lnTo>
                <a:close/>
              </a:path>
              <a:path w="658494" h="126365">
                <a:moveTo>
                  <a:pt x="243726" y="55624"/>
                </a:moveTo>
                <a:lnTo>
                  <a:pt x="228051" y="55624"/>
                </a:lnTo>
                <a:lnTo>
                  <a:pt x="231339" y="56380"/>
                </a:lnTo>
                <a:lnTo>
                  <a:pt x="234371" y="57637"/>
                </a:lnTo>
                <a:lnTo>
                  <a:pt x="237659" y="58645"/>
                </a:lnTo>
                <a:lnTo>
                  <a:pt x="240691" y="60406"/>
                </a:lnTo>
                <a:lnTo>
                  <a:pt x="243726" y="62672"/>
                </a:lnTo>
                <a:lnTo>
                  <a:pt x="243726" y="55624"/>
                </a:lnTo>
                <a:close/>
              </a:path>
              <a:path w="658494" h="126365">
                <a:moveTo>
                  <a:pt x="278111" y="41277"/>
                </a:moveTo>
                <a:lnTo>
                  <a:pt x="258645" y="41277"/>
                </a:lnTo>
                <a:lnTo>
                  <a:pt x="258645" y="124336"/>
                </a:lnTo>
                <a:lnTo>
                  <a:pt x="278111" y="124336"/>
                </a:lnTo>
                <a:lnTo>
                  <a:pt x="278111" y="73998"/>
                </a:lnTo>
                <a:lnTo>
                  <a:pt x="279880" y="67955"/>
                </a:lnTo>
                <a:lnTo>
                  <a:pt x="283168" y="63677"/>
                </a:lnTo>
                <a:lnTo>
                  <a:pt x="286453" y="59650"/>
                </a:lnTo>
                <a:lnTo>
                  <a:pt x="290501" y="57637"/>
                </a:lnTo>
                <a:lnTo>
                  <a:pt x="307186" y="57637"/>
                </a:lnTo>
                <a:lnTo>
                  <a:pt x="307186" y="54364"/>
                </a:lnTo>
                <a:lnTo>
                  <a:pt x="278111" y="54364"/>
                </a:lnTo>
                <a:lnTo>
                  <a:pt x="278111" y="41277"/>
                </a:lnTo>
                <a:close/>
              </a:path>
              <a:path w="658494" h="126365">
                <a:moveTo>
                  <a:pt x="307186" y="57637"/>
                </a:moveTo>
                <a:lnTo>
                  <a:pt x="298337" y="57637"/>
                </a:lnTo>
                <a:lnTo>
                  <a:pt x="300612" y="58141"/>
                </a:lnTo>
                <a:lnTo>
                  <a:pt x="302635" y="58645"/>
                </a:lnTo>
                <a:lnTo>
                  <a:pt x="304657" y="59398"/>
                </a:lnTo>
                <a:lnTo>
                  <a:pt x="306176" y="60154"/>
                </a:lnTo>
                <a:lnTo>
                  <a:pt x="307186" y="60910"/>
                </a:lnTo>
                <a:lnTo>
                  <a:pt x="307186" y="57637"/>
                </a:lnTo>
                <a:close/>
              </a:path>
              <a:path w="658494" h="126365">
                <a:moveTo>
                  <a:pt x="302635" y="40020"/>
                </a:moveTo>
                <a:lnTo>
                  <a:pt x="294546" y="40020"/>
                </a:lnTo>
                <a:lnTo>
                  <a:pt x="290248" y="41277"/>
                </a:lnTo>
                <a:lnTo>
                  <a:pt x="286707" y="43794"/>
                </a:lnTo>
                <a:lnTo>
                  <a:pt x="282915" y="46311"/>
                </a:lnTo>
                <a:lnTo>
                  <a:pt x="280387" y="49834"/>
                </a:lnTo>
                <a:lnTo>
                  <a:pt x="278617" y="54364"/>
                </a:lnTo>
                <a:lnTo>
                  <a:pt x="307186" y="54364"/>
                </a:lnTo>
                <a:lnTo>
                  <a:pt x="307186" y="41025"/>
                </a:lnTo>
                <a:lnTo>
                  <a:pt x="305163" y="40524"/>
                </a:lnTo>
                <a:lnTo>
                  <a:pt x="302635" y="40020"/>
                </a:lnTo>
                <a:close/>
              </a:path>
              <a:path w="658494" h="126365">
                <a:moveTo>
                  <a:pt x="352442" y="39264"/>
                </a:moveTo>
                <a:lnTo>
                  <a:pt x="314704" y="57908"/>
                </a:lnTo>
                <a:lnTo>
                  <a:pt x="308198" y="84063"/>
                </a:lnTo>
                <a:lnTo>
                  <a:pt x="308909" y="93361"/>
                </a:lnTo>
                <a:lnTo>
                  <a:pt x="333006" y="123517"/>
                </a:lnTo>
                <a:lnTo>
                  <a:pt x="350419" y="126349"/>
                </a:lnTo>
                <a:lnTo>
                  <a:pt x="359948" y="125633"/>
                </a:lnTo>
                <a:lnTo>
                  <a:pt x="368434" y="123454"/>
                </a:lnTo>
                <a:lnTo>
                  <a:pt x="375877" y="119765"/>
                </a:lnTo>
                <a:lnTo>
                  <a:pt x="382276" y="114519"/>
                </a:lnTo>
                <a:lnTo>
                  <a:pt x="385638" y="110241"/>
                </a:lnTo>
                <a:lnTo>
                  <a:pt x="344099" y="110241"/>
                </a:lnTo>
                <a:lnTo>
                  <a:pt x="338536" y="107975"/>
                </a:lnTo>
                <a:lnTo>
                  <a:pt x="334491" y="103445"/>
                </a:lnTo>
                <a:lnTo>
                  <a:pt x="330700" y="98663"/>
                </a:lnTo>
                <a:lnTo>
                  <a:pt x="328677" y="92119"/>
                </a:lnTo>
                <a:lnTo>
                  <a:pt x="328754" y="74244"/>
                </a:lnTo>
                <a:lnTo>
                  <a:pt x="330700" y="67706"/>
                </a:lnTo>
                <a:lnTo>
                  <a:pt x="334744" y="62924"/>
                </a:lnTo>
                <a:lnTo>
                  <a:pt x="338536" y="58141"/>
                </a:lnTo>
                <a:lnTo>
                  <a:pt x="344099" y="55876"/>
                </a:lnTo>
                <a:lnTo>
                  <a:pt x="386718" y="55876"/>
                </a:lnTo>
                <a:lnTo>
                  <a:pt x="383035" y="51094"/>
                </a:lnTo>
                <a:lnTo>
                  <a:pt x="376975" y="45953"/>
                </a:lnTo>
                <a:lnTo>
                  <a:pt x="369825" y="42252"/>
                </a:lnTo>
                <a:lnTo>
                  <a:pt x="361631" y="40015"/>
                </a:lnTo>
                <a:lnTo>
                  <a:pt x="352442" y="39264"/>
                </a:lnTo>
                <a:close/>
              </a:path>
              <a:path w="658494" h="126365">
                <a:moveTo>
                  <a:pt x="386718" y="55876"/>
                </a:moveTo>
                <a:lnTo>
                  <a:pt x="358511" y="55876"/>
                </a:lnTo>
                <a:lnTo>
                  <a:pt x="363819" y="58141"/>
                </a:lnTo>
                <a:lnTo>
                  <a:pt x="367613" y="62672"/>
                </a:lnTo>
                <a:lnTo>
                  <a:pt x="371658" y="67202"/>
                </a:lnTo>
                <a:lnTo>
                  <a:pt x="373427" y="73998"/>
                </a:lnTo>
                <a:lnTo>
                  <a:pt x="373361" y="92119"/>
                </a:lnTo>
                <a:lnTo>
                  <a:pt x="371658" y="98663"/>
                </a:lnTo>
                <a:lnTo>
                  <a:pt x="367866" y="103445"/>
                </a:lnTo>
                <a:lnTo>
                  <a:pt x="364072" y="107975"/>
                </a:lnTo>
                <a:lnTo>
                  <a:pt x="358764" y="110241"/>
                </a:lnTo>
                <a:lnTo>
                  <a:pt x="385638" y="110241"/>
                </a:lnTo>
                <a:lnTo>
                  <a:pt x="387411" y="107975"/>
                </a:lnTo>
                <a:lnTo>
                  <a:pt x="391030" y="100487"/>
                </a:lnTo>
                <a:lnTo>
                  <a:pt x="393196" y="91867"/>
                </a:lnTo>
                <a:lnTo>
                  <a:pt x="393906" y="82302"/>
                </a:lnTo>
                <a:lnTo>
                  <a:pt x="393239" y="72967"/>
                </a:lnTo>
                <a:lnTo>
                  <a:pt x="391220" y="64622"/>
                </a:lnTo>
                <a:lnTo>
                  <a:pt x="387827" y="57315"/>
                </a:lnTo>
                <a:lnTo>
                  <a:pt x="386718" y="55876"/>
                </a:lnTo>
                <a:close/>
              </a:path>
              <a:path w="658494" h="126365">
                <a:moveTo>
                  <a:pt x="403261" y="102689"/>
                </a:moveTo>
                <a:lnTo>
                  <a:pt x="403261" y="122071"/>
                </a:lnTo>
                <a:lnTo>
                  <a:pt x="406296" y="123328"/>
                </a:lnTo>
                <a:lnTo>
                  <a:pt x="409834" y="124336"/>
                </a:lnTo>
                <a:lnTo>
                  <a:pt x="414132" y="125089"/>
                </a:lnTo>
                <a:lnTo>
                  <a:pt x="418177" y="126097"/>
                </a:lnTo>
                <a:lnTo>
                  <a:pt x="421971" y="126349"/>
                </a:lnTo>
                <a:lnTo>
                  <a:pt x="425509" y="126349"/>
                </a:lnTo>
                <a:lnTo>
                  <a:pt x="432862" y="125920"/>
                </a:lnTo>
                <a:lnTo>
                  <a:pt x="457922" y="110745"/>
                </a:lnTo>
                <a:lnTo>
                  <a:pt x="422727" y="110745"/>
                </a:lnTo>
                <a:lnTo>
                  <a:pt x="418936" y="110241"/>
                </a:lnTo>
                <a:lnTo>
                  <a:pt x="410847" y="107219"/>
                </a:lnTo>
                <a:lnTo>
                  <a:pt x="406799" y="105206"/>
                </a:lnTo>
                <a:lnTo>
                  <a:pt x="403261" y="102689"/>
                </a:lnTo>
                <a:close/>
              </a:path>
              <a:path w="658494" h="126365">
                <a:moveTo>
                  <a:pt x="438405" y="39264"/>
                </a:moveTo>
                <a:lnTo>
                  <a:pt x="426015" y="39264"/>
                </a:lnTo>
                <a:lnTo>
                  <a:pt x="418177" y="41529"/>
                </a:lnTo>
                <a:lnTo>
                  <a:pt x="412363" y="46563"/>
                </a:lnTo>
                <a:lnTo>
                  <a:pt x="406296" y="51346"/>
                </a:lnTo>
                <a:lnTo>
                  <a:pt x="403388" y="57133"/>
                </a:lnTo>
                <a:lnTo>
                  <a:pt x="403261" y="70724"/>
                </a:lnTo>
                <a:lnTo>
                  <a:pt x="404777" y="75507"/>
                </a:lnTo>
                <a:lnTo>
                  <a:pt x="410847" y="83058"/>
                </a:lnTo>
                <a:lnTo>
                  <a:pt x="416154" y="86581"/>
                </a:lnTo>
                <a:lnTo>
                  <a:pt x="423234" y="89602"/>
                </a:lnTo>
                <a:lnTo>
                  <a:pt x="429554" y="91867"/>
                </a:lnTo>
                <a:lnTo>
                  <a:pt x="433601" y="94132"/>
                </a:lnTo>
                <a:lnTo>
                  <a:pt x="435877" y="95894"/>
                </a:lnTo>
                <a:lnTo>
                  <a:pt x="437899" y="97907"/>
                </a:lnTo>
                <a:lnTo>
                  <a:pt x="439162" y="100172"/>
                </a:lnTo>
                <a:lnTo>
                  <a:pt x="439162" y="105710"/>
                </a:lnTo>
                <a:lnTo>
                  <a:pt x="438152" y="107723"/>
                </a:lnTo>
                <a:lnTo>
                  <a:pt x="435877" y="108981"/>
                </a:lnTo>
                <a:lnTo>
                  <a:pt x="433854" y="110241"/>
                </a:lnTo>
                <a:lnTo>
                  <a:pt x="430566" y="110745"/>
                </a:lnTo>
                <a:lnTo>
                  <a:pt x="457922" y="110745"/>
                </a:lnTo>
                <a:lnTo>
                  <a:pt x="459135" y="108228"/>
                </a:lnTo>
                <a:lnTo>
                  <a:pt x="437899" y="75759"/>
                </a:lnTo>
                <a:lnTo>
                  <a:pt x="431579" y="73242"/>
                </a:lnTo>
                <a:lnTo>
                  <a:pt x="427785" y="71228"/>
                </a:lnTo>
                <a:lnTo>
                  <a:pt x="424246" y="68207"/>
                </a:lnTo>
                <a:lnTo>
                  <a:pt x="423234" y="65942"/>
                </a:lnTo>
                <a:lnTo>
                  <a:pt x="423234" y="60658"/>
                </a:lnTo>
                <a:lnTo>
                  <a:pt x="424246" y="58645"/>
                </a:lnTo>
                <a:lnTo>
                  <a:pt x="426269" y="57133"/>
                </a:lnTo>
                <a:lnTo>
                  <a:pt x="428544" y="55624"/>
                </a:lnTo>
                <a:lnTo>
                  <a:pt x="431326" y="54868"/>
                </a:lnTo>
                <a:lnTo>
                  <a:pt x="454584" y="54868"/>
                </a:lnTo>
                <a:lnTo>
                  <a:pt x="454584" y="42789"/>
                </a:lnTo>
                <a:lnTo>
                  <a:pt x="452058" y="41781"/>
                </a:lnTo>
                <a:lnTo>
                  <a:pt x="449023" y="40773"/>
                </a:lnTo>
                <a:lnTo>
                  <a:pt x="445482" y="40272"/>
                </a:lnTo>
                <a:lnTo>
                  <a:pt x="441691" y="39516"/>
                </a:lnTo>
                <a:lnTo>
                  <a:pt x="438405" y="39264"/>
                </a:lnTo>
                <a:close/>
              </a:path>
              <a:path w="658494" h="126365">
                <a:moveTo>
                  <a:pt x="454584" y="54868"/>
                </a:moveTo>
                <a:lnTo>
                  <a:pt x="438405" y="54868"/>
                </a:lnTo>
                <a:lnTo>
                  <a:pt x="441944" y="55624"/>
                </a:lnTo>
                <a:lnTo>
                  <a:pt x="445482" y="56881"/>
                </a:lnTo>
                <a:lnTo>
                  <a:pt x="448770" y="58141"/>
                </a:lnTo>
                <a:lnTo>
                  <a:pt x="451805" y="59650"/>
                </a:lnTo>
                <a:lnTo>
                  <a:pt x="454584" y="61160"/>
                </a:lnTo>
                <a:lnTo>
                  <a:pt x="454584" y="54868"/>
                </a:lnTo>
                <a:close/>
              </a:path>
              <a:path w="658494" h="126365">
                <a:moveTo>
                  <a:pt x="511723" y="39264"/>
                </a:moveTo>
                <a:lnTo>
                  <a:pt x="474093" y="57908"/>
                </a:lnTo>
                <a:lnTo>
                  <a:pt x="467480" y="84064"/>
                </a:lnTo>
                <a:lnTo>
                  <a:pt x="468191" y="93361"/>
                </a:lnTo>
                <a:lnTo>
                  <a:pt x="492288" y="123517"/>
                </a:lnTo>
                <a:lnTo>
                  <a:pt x="509701" y="126349"/>
                </a:lnTo>
                <a:lnTo>
                  <a:pt x="519230" y="125633"/>
                </a:lnTo>
                <a:lnTo>
                  <a:pt x="527715" y="123454"/>
                </a:lnTo>
                <a:lnTo>
                  <a:pt x="535158" y="119765"/>
                </a:lnTo>
                <a:lnTo>
                  <a:pt x="541557" y="114519"/>
                </a:lnTo>
                <a:lnTo>
                  <a:pt x="544919" y="110241"/>
                </a:lnTo>
                <a:lnTo>
                  <a:pt x="503634" y="110241"/>
                </a:lnTo>
                <a:lnTo>
                  <a:pt x="497817" y="107976"/>
                </a:lnTo>
                <a:lnTo>
                  <a:pt x="494026" y="103445"/>
                </a:lnTo>
                <a:lnTo>
                  <a:pt x="489981" y="98663"/>
                </a:lnTo>
                <a:lnTo>
                  <a:pt x="487959" y="92119"/>
                </a:lnTo>
                <a:lnTo>
                  <a:pt x="488036" y="74244"/>
                </a:lnTo>
                <a:lnTo>
                  <a:pt x="489981" y="67706"/>
                </a:lnTo>
                <a:lnTo>
                  <a:pt x="494026" y="62924"/>
                </a:lnTo>
                <a:lnTo>
                  <a:pt x="497817" y="58141"/>
                </a:lnTo>
                <a:lnTo>
                  <a:pt x="503634" y="55876"/>
                </a:lnTo>
                <a:lnTo>
                  <a:pt x="546000" y="55876"/>
                </a:lnTo>
                <a:lnTo>
                  <a:pt x="542317" y="51094"/>
                </a:lnTo>
                <a:lnTo>
                  <a:pt x="536292" y="45953"/>
                </a:lnTo>
                <a:lnTo>
                  <a:pt x="529201" y="42252"/>
                </a:lnTo>
                <a:lnTo>
                  <a:pt x="521020" y="40015"/>
                </a:lnTo>
                <a:lnTo>
                  <a:pt x="511723" y="39264"/>
                </a:lnTo>
                <a:close/>
              </a:path>
              <a:path w="658494" h="126365">
                <a:moveTo>
                  <a:pt x="546000" y="55876"/>
                </a:moveTo>
                <a:lnTo>
                  <a:pt x="517793" y="55876"/>
                </a:lnTo>
                <a:lnTo>
                  <a:pt x="523101" y="58141"/>
                </a:lnTo>
                <a:lnTo>
                  <a:pt x="527148" y="62672"/>
                </a:lnTo>
                <a:lnTo>
                  <a:pt x="530939" y="67202"/>
                </a:lnTo>
                <a:lnTo>
                  <a:pt x="532709" y="73998"/>
                </a:lnTo>
                <a:lnTo>
                  <a:pt x="532643" y="92119"/>
                </a:lnTo>
                <a:lnTo>
                  <a:pt x="530939" y="98663"/>
                </a:lnTo>
                <a:lnTo>
                  <a:pt x="527148" y="103445"/>
                </a:lnTo>
                <a:lnTo>
                  <a:pt x="523607" y="107976"/>
                </a:lnTo>
                <a:lnTo>
                  <a:pt x="518046" y="110241"/>
                </a:lnTo>
                <a:lnTo>
                  <a:pt x="544919" y="110241"/>
                </a:lnTo>
                <a:lnTo>
                  <a:pt x="546693" y="107976"/>
                </a:lnTo>
                <a:lnTo>
                  <a:pt x="550312" y="100487"/>
                </a:lnTo>
                <a:lnTo>
                  <a:pt x="552478" y="91867"/>
                </a:lnTo>
                <a:lnTo>
                  <a:pt x="553188" y="82302"/>
                </a:lnTo>
                <a:lnTo>
                  <a:pt x="552520" y="72967"/>
                </a:lnTo>
                <a:lnTo>
                  <a:pt x="550502" y="64622"/>
                </a:lnTo>
                <a:lnTo>
                  <a:pt x="547109" y="57316"/>
                </a:lnTo>
                <a:lnTo>
                  <a:pt x="546000" y="55876"/>
                </a:lnTo>
                <a:close/>
              </a:path>
              <a:path w="658494" h="126365">
                <a:moveTo>
                  <a:pt x="638392" y="57385"/>
                </a:moveTo>
                <a:lnTo>
                  <a:pt x="618416" y="57385"/>
                </a:lnTo>
                <a:lnTo>
                  <a:pt x="618504" y="109233"/>
                </a:lnTo>
                <a:lnTo>
                  <a:pt x="620692" y="115524"/>
                </a:lnTo>
                <a:lnTo>
                  <a:pt x="624739" y="119806"/>
                </a:lnTo>
                <a:lnTo>
                  <a:pt x="628784" y="124336"/>
                </a:lnTo>
                <a:lnTo>
                  <a:pt x="635104" y="126349"/>
                </a:lnTo>
                <a:lnTo>
                  <a:pt x="646228" y="126349"/>
                </a:lnTo>
                <a:lnTo>
                  <a:pt x="649010" y="126097"/>
                </a:lnTo>
                <a:lnTo>
                  <a:pt x="652045" y="125593"/>
                </a:lnTo>
                <a:lnTo>
                  <a:pt x="654824" y="125089"/>
                </a:lnTo>
                <a:lnTo>
                  <a:pt x="656849" y="124336"/>
                </a:lnTo>
                <a:lnTo>
                  <a:pt x="658112" y="123580"/>
                </a:lnTo>
                <a:lnTo>
                  <a:pt x="658112" y="110241"/>
                </a:lnTo>
                <a:lnTo>
                  <a:pt x="645975" y="110241"/>
                </a:lnTo>
                <a:lnTo>
                  <a:pt x="642943" y="109233"/>
                </a:lnTo>
                <a:lnTo>
                  <a:pt x="641171" y="106968"/>
                </a:lnTo>
                <a:lnTo>
                  <a:pt x="639149" y="104954"/>
                </a:lnTo>
                <a:lnTo>
                  <a:pt x="638392" y="101432"/>
                </a:lnTo>
                <a:lnTo>
                  <a:pt x="638392" y="57385"/>
                </a:lnTo>
                <a:close/>
              </a:path>
              <a:path w="658494" h="126365">
                <a:moveTo>
                  <a:pt x="589342" y="57385"/>
                </a:moveTo>
                <a:lnTo>
                  <a:pt x="569369" y="57385"/>
                </a:lnTo>
                <a:lnTo>
                  <a:pt x="569369" y="124336"/>
                </a:lnTo>
                <a:lnTo>
                  <a:pt x="589342" y="124336"/>
                </a:lnTo>
                <a:lnTo>
                  <a:pt x="589342" y="57385"/>
                </a:lnTo>
                <a:close/>
              </a:path>
              <a:path w="658494" h="126365">
                <a:moveTo>
                  <a:pt x="658112" y="107472"/>
                </a:moveTo>
                <a:lnTo>
                  <a:pt x="651032" y="110241"/>
                </a:lnTo>
                <a:lnTo>
                  <a:pt x="658112" y="110241"/>
                </a:lnTo>
                <a:lnTo>
                  <a:pt x="658112" y="107472"/>
                </a:lnTo>
                <a:close/>
              </a:path>
              <a:path w="658494" h="126365">
                <a:moveTo>
                  <a:pt x="658112" y="41277"/>
                </a:moveTo>
                <a:lnTo>
                  <a:pt x="555463" y="41277"/>
                </a:lnTo>
                <a:lnTo>
                  <a:pt x="555463" y="57385"/>
                </a:lnTo>
                <a:lnTo>
                  <a:pt x="658112" y="57385"/>
                </a:lnTo>
                <a:lnTo>
                  <a:pt x="658112" y="41277"/>
                </a:lnTo>
                <a:close/>
              </a:path>
              <a:path w="658494" h="126365">
                <a:moveTo>
                  <a:pt x="604513" y="0"/>
                </a:moveTo>
                <a:lnTo>
                  <a:pt x="590861" y="0"/>
                </a:lnTo>
                <a:lnTo>
                  <a:pt x="583528" y="2769"/>
                </a:lnTo>
                <a:lnTo>
                  <a:pt x="577965" y="8307"/>
                </a:lnTo>
                <a:lnTo>
                  <a:pt x="572151" y="13843"/>
                </a:lnTo>
                <a:lnTo>
                  <a:pt x="569369" y="20890"/>
                </a:lnTo>
                <a:lnTo>
                  <a:pt x="569369" y="41277"/>
                </a:lnTo>
                <a:lnTo>
                  <a:pt x="589342" y="41277"/>
                </a:lnTo>
                <a:lnTo>
                  <a:pt x="589342" y="26177"/>
                </a:lnTo>
                <a:lnTo>
                  <a:pt x="590354" y="22402"/>
                </a:lnTo>
                <a:lnTo>
                  <a:pt x="594905" y="17368"/>
                </a:lnTo>
                <a:lnTo>
                  <a:pt x="597937" y="16108"/>
                </a:lnTo>
                <a:lnTo>
                  <a:pt x="611087" y="16108"/>
                </a:lnTo>
                <a:lnTo>
                  <a:pt x="611087" y="1260"/>
                </a:lnTo>
                <a:lnTo>
                  <a:pt x="609821" y="756"/>
                </a:lnTo>
                <a:lnTo>
                  <a:pt x="604513" y="0"/>
                </a:lnTo>
                <a:close/>
              </a:path>
              <a:path w="658494" h="126365">
                <a:moveTo>
                  <a:pt x="638392" y="16612"/>
                </a:moveTo>
                <a:lnTo>
                  <a:pt x="618416" y="22651"/>
                </a:lnTo>
                <a:lnTo>
                  <a:pt x="618416" y="41277"/>
                </a:lnTo>
                <a:lnTo>
                  <a:pt x="638392" y="41277"/>
                </a:lnTo>
                <a:lnTo>
                  <a:pt x="638392" y="16612"/>
                </a:lnTo>
                <a:close/>
              </a:path>
              <a:path w="658494" h="126365">
                <a:moveTo>
                  <a:pt x="611087" y="16108"/>
                </a:moveTo>
                <a:lnTo>
                  <a:pt x="604260" y="16108"/>
                </a:lnTo>
                <a:lnTo>
                  <a:pt x="606029" y="16360"/>
                </a:lnTo>
                <a:lnTo>
                  <a:pt x="607799" y="16864"/>
                </a:lnTo>
                <a:lnTo>
                  <a:pt x="609315" y="17368"/>
                </a:lnTo>
                <a:lnTo>
                  <a:pt x="610580" y="17872"/>
                </a:lnTo>
                <a:lnTo>
                  <a:pt x="611087" y="18373"/>
                </a:lnTo>
                <a:lnTo>
                  <a:pt x="611087" y="16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0436" y="483106"/>
            <a:ext cx="194169" cy="193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3047" y="3976242"/>
            <a:ext cx="86264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Configure </a:t>
            </a:r>
            <a:r>
              <a:rPr sz="48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serverless</a:t>
            </a:r>
            <a:r>
              <a:rPr sz="4800" b="1" spc="-2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48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computing</a:t>
            </a:r>
            <a:endParaRPr sz="4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4988560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10" dirty="0">
                <a:solidFill>
                  <a:srgbClr val="0071C5"/>
                </a:solidFill>
              </a:rPr>
              <a:t>Serverless</a:t>
            </a:r>
            <a:r>
              <a:rPr sz="4450" spc="-35" dirty="0">
                <a:solidFill>
                  <a:srgbClr val="0071C5"/>
                </a:solidFill>
              </a:rPr>
              <a:t> </a:t>
            </a:r>
            <a:r>
              <a:rPr sz="4450" spc="10" dirty="0">
                <a:solidFill>
                  <a:srgbClr val="0071C5"/>
                </a:solidFill>
              </a:rPr>
              <a:t>Computing</a:t>
            </a:r>
            <a:endParaRPr sz="4450"/>
          </a:p>
        </p:txBody>
      </p:sp>
      <p:sp>
        <p:nvSpPr>
          <p:cNvPr id="3" name="object 3"/>
          <p:cNvSpPr txBox="1"/>
          <p:nvPr/>
        </p:nvSpPr>
        <p:spPr>
          <a:xfrm>
            <a:off x="608482" y="1397253"/>
            <a:ext cx="7287259" cy="2308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6379" algn="l"/>
              </a:tabLst>
            </a:pPr>
            <a:r>
              <a:rPr sz="2400" b="1" spc="-15" dirty="0">
                <a:latin typeface="Calibri"/>
                <a:cs typeface="Calibri"/>
              </a:rPr>
              <a:t>Abstracts </a:t>
            </a:r>
            <a:r>
              <a:rPr sz="2400" b="1" spc="-5" dirty="0">
                <a:latin typeface="Calibri"/>
                <a:cs typeface="Calibri"/>
              </a:rPr>
              <a:t>servers, </a:t>
            </a:r>
            <a:r>
              <a:rPr sz="2400" b="1" spc="-15" dirty="0">
                <a:latin typeface="Calibri"/>
                <a:cs typeface="Calibri"/>
              </a:rPr>
              <a:t>infrastructure, </a:t>
            </a:r>
            <a:r>
              <a:rPr sz="2400" b="1" dirty="0">
                <a:latin typeface="Calibri"/>
                <a:cs typeface="Calibri"/>
              </a:rPr>
              <a:t>and </a:t>
            </a:r>
            <a:r>
              <a:rPr sz="2400" b="1" spc="-10" dirty="0">
                <a:latin typeface="Calibri"/>
                <a:cs typeface="Calibri"/>
              </a:rPr>
              <a:t>operating</a:t>
            </a:r>
            <a:r>
              <a:rPr sz="2400" b="1" spc="50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systems</a:t>
            </a:r>
            <a:endParaRPr sz="240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6379" algn="l"/>
              </a:tabLst>
            </a:pPr>
            <a:r>
              <a:rPr sz="2400" b="1" spc="-10" dirty="0">
                <a:latin typeface="Calibri"/>
                <a:cs typeface="Calibri"/>
              </a:rPr>
              <a:t>Reacts </a:t>
            </a:r>
            <a:r>
              <a:rPr sz="2400" b="1" spc="-15" dirty="0">
                <a:latin typeface="Calibri"/>
                <a:cs typeface="Calibri"/>
              </a:rPr>
              <a:t>to </a:t>
            </a:r>
            <a:r>
              <a:rPr sz="2400" b="1" spc="-10" dirty="0">
                <a:latin typeface="Calibri"/>
                <a:cs typeface="Calibri"/>
              </a:rPr>
              <a:t>events </a:t>
            </a:r>
            <a:r>
              <a:rPr sz="2400" b="1" dirty="0">
                <a:latin typeface="Calibri"/>
                <a:cs typeface="Calibri"/>
              </a:rPr>
              <a:t>and </a:t>
            </a:r>
            <a:r>
              <a:rPr sz="2400" b="1" spc="-10" dirty="0">
                <a:latin typeface="Calibri"/>
                <a:cs typeface="Calibri"/>
              </a:rPr>
              <a:t>triggers </a:t>
            </a:r>
            <a:r>
              <a:rPr sz="2400" b="1" dirty="0">
                <a:latin typeface="Calibri"/>
                <a:cs typeface="Calibri"/>
              </a:rPr>
              <a:t>in </a:t>
            </a:r>
            <a:r>
              <a:rPr sz="2400" b="1" spc="-5" dirty="0">
                <a:latin typeface="Calibri"/>
                <a:cs typeface="Calibri"/>
              </a:rPr>
              <a:t>near-real time</a:t>
            </a:r>
            <a:endParaRPr sz="2400">
              <a:latin typeface="Calibri"/>
              <a:cs typeface="Calibri"/>
            </a:endParaRPr>
          </a:p>
          <a:p>
            <a:pPr marL="245745" indent="-233045">
              <a:lnSpc>
                <a:spcPts val="2755"/>
              </a:lnSpc>
              <a:spcBef>
                <a:spcPts val="145"/>
              </a:spcBef>
              <a:buFont typeface="Arial"/>
              <a:buChar char="•"/>
              <a:tabLst>
                <a:tab pos="246379" algn="l"/>
              </a:tabLst>
            </a:pPr>
            <a:r>
              <a:rPr sz="2400" b="1" spc="-15" dirty="0">
                <a:latin typeface="Calibri"/>
                <a:cs typeface="Calibri"/>
              </a:rPr>
              <a:t>Offers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15" dirty="0">
                <a:latin typeface="Calibri"/>
                <a:cs typeface="Calibri"/>
              </a:rPr>
              <a:t>range </a:t>
            </a:r>
            <a:r>
              <a:rPr sz="2400" b="1" dirty="0">
                <a:latin typeface="Calibri"/>
                <a:cs typeface="Calibri"/>
              </a:rPr>
              <a:t>of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benefits:</a:t>
            </a:r>
            <a:endParaRPr sz="2400">
              <a:latin typeface="Calibri"/>
              <a:cs typeface="Calibri"/>
            </a:endParaRPr>
          </a:p>
          <a:p>
            <a:pPr marL="711835" lvl="1" indent="-233045">
              <a:lnSpc>
                <a:spcPts val="2265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100" b="1" spc="-10" dirty="0">
                <a:latin typeface="Calibri"/>
                <a:cs typeface="Calibri"/>
              </a:rPr>
              <a:t>Eliminates management</a:t>
            </a:r>
            <a:r>
              <a:rPr sz="2100" b="1" spc="40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overhead</a:t>
            </a:r>
            <a:endParaRPr sz="2100">
              <a:latin typeface="Calibri"/>
              <a:cs typeface="Calibri"/>
            </a:endParaRPr>
          </a:p>
          <a:p>
            <a:pPr marL="711835" lvl="1" indent="-233045">
              <a:lnSpc>
                <a:spcPts val="2265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100" b="1" spc="-5" dirty="0">
                <a:latin typeface="Calibri"/>
                <a:cs typeface="Calibri"/>
              </a:rPr>
              <a:t>Allows </a:t>
            </a:r>
            <a:r>
              <a:rPr sz="2100" b="1" spc="-10" dirty="0">
                <a:latin typeface="Calibri"/>
                <a:cs typeface="Calibri"/>
              </a:rPr>
              <a:t>developers </a:t>
            </a:r>
            <a:r>
              <a:rPr sz="2100" b="1" spc="-15" dirty="0">
                <a:latin typeface="Calibri"/>
                <a:cs typeface="Calibri"/>
              </a:rPr>
              <a:t>to </a:t>
            </a:r>
            <a:r>
              <a:rPr sz="2100" b="1" spc="-10" dirty="0">
                <a:latin typeface="Calibri"/>
                <a:cs typeface="Calibri"/>
              </a:rPr>
              <a:t>focus </a:t>
            </a:r>
            <a:r>
              <a:rPr sz="2100" b="1" dirty="0">
                <a:latin typeface="Calibri"/>
                <a:cs typeface="Calibri"/>
              </a:rPr>
              <a:t>on business</a:t>
            </a:r>
            <a:r>
              <a:rPr sz="2100" b="1" spc="-5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logic</a:t>
            </a:r>
            <a:endParaRPr sz="2100">
              <a:latin typeface="Calibri"/>
              <a:cs typeface="Calibri"/>
            </a:endParaRPr>
          </a:p>
          <a:p>
            <a:pPr marL="711835" lvl="1" indent="-233045">
              <a:lnSpc>
                <a:spcPts val="2270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100" b="1" spc="-5" dirty="0">
                <a:latin typeface="Calibri"/>
                <a:cs typeface="Calibri"/>
              </a:rPr>
              <a:t>Implements </a:t>
            </a:r>
            <a:r>
              <a:rPr sz="2100" b="1" spc="-10" dirty="0">
                <a:latin typeface="Calibri"/>
                <a:cs typeface="Calibri"/>
              </a:rPr>
              <a:t>flexible</a:t>
            </a:r>
            <a:r>
              <a:rPr sz="2100" b="1" spc="15" dirty="0">
                <a:latin typeface="Calibri"/>
                <a:cs typeface="Calibri"/>
              </a:rPr>
              <a:t> </a:t>
            </a:r>
            <a:r>
              <a:rPr sz="2100" b="1" spc="-5" dirty="0">
                <a:latin typeface="Calibri"/>
                <a:cs typeface="Calibri"/>
              </a:rPr>
              <a:t>scaling</a:t>
            </a:r>
            <a:endParaRPr sz="2100">
              <a:latin typeface="Calibri"/>
              <a:cs typeface="Calibri"/>
            </a:endParaRPr>
          </a:p>
          <a:p>
            <a:pPr marL="711835" lvl="1" indent="-233045">
              <a:lnSpc>
                <a:spcPts val="2395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100" b="1" spc="-10" dirty="0">
                <a:latin typeface="Calibri"/>
                <a:cs typeface="Calibri"/>
              </a:rPr>
              <a:t>Reduces costs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87923" y="3139439"/>
            <a:ext cx="5876544" cy="3555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5257800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10" dirty="0">
                <a:solidFill>
                  <a:srgbClr val="0071C5"/>
                </a:solidFill>
              </a:rPr>
              <a:t>Serverless</a:t>
            </a:r>
            <a:r>
              <a:rPr sz="4450" spc="-60" dirty="0">
                <a:solidFill>
                  <a:srgbClr val="0071C5"/>
                </a:solidFill>
              </a:rPr>
              <a:t> </a:t>
            </a:r>
            <a:r>
              <a:rPr sz="4450" spc="5" dirty="0">
                <a:solidFill>
                  <a:srgbClr val="0071C5"/>
                </a:solidFill>
              </a:rPr>
              <a:t>Applications</a:t>
            </a:r>
            <a:endParaRPr sz="4450"/>
          </a:p>
        </p:txBody>
      </p:sp>
      <p:sp>
        <p:nvSpPr>
          <p:cNvPr id="3" name="object 3"/>
          <p:cNvSpPr txBox="1"/>
          <p:nvPr/>
        </p:nvSpPr>
        <p:spPr>
          <a:xfrm>
            <a:off x="608482" y="1408480"/>
            <a:ext cx="3992879" cy="313436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6379" algn="l"/>
              </a:tabLst>
            </a:pPr>
            <a:r>
              <a:rPr sz="2850" b="1" spc="-5" dirty="0">
                <a:latin typeface="Calibri"/>
                <a:cs typeface="Calibri"/>
              </a:rPr>
              <a:t>Compute:</a:t>
            </a:r>
            <a:endParaRPr sz="28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spc="-10" dirty="0">
                <a:latin typeface="Calibri"/>
                <a:cs typeface="Calibri"/>
              </a:rPr>
              <a:t>Azure Functions</a:t>
            </a:r>
            <a:endParaRPr sz="245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6379" algn="l"/>
              </a:tabLst>
            </a:pPr>
            <a:r>
              <a:rPr sz="2850" b="1" dirty="0">
                <a:latin typeface="Calibri"/>
                <a:cs typeface="Calibri"/>
              </a:rPr>
              <a:t>Cloud</a:t>
            </a:r>
            <a:r>
              <a:rPr sz="2850" b="1" spc="10" dirty="0">
                <a:latin typeface="Calibri"/>
                <a:cs typeface="Calibri"/>
              </a:rPr>
              <a:t> </a:t>
            </a:r>
            <a:r>
              <a:rPr sz="2850" b="1" spc="-5" dirty="0">
                <a:latin typeface="Calibri"/>
                <a:cs typeface="Calibri"/>
              </a:rPr>
              <a:t>Messaging:</a:t>
            </a:r>
            <a:endParaRPr sz="28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spc="-25" dirty="0">
                <a:latin typeface="Calibri"/>
                <a:cs typeface="Calibri"/>
              </a:rPr>
              <a:t>Event</a:t>
            </a:r>
            <a:r>
              <a:rPr sz="2450" b="1" spc="-5" dirty="0">
                <a:latin typeface="Calibri"/>
                <a:cs typeface="Calibri"/>
              </a:rPr>
              <a:t> Grid</a:t>
            </a:r>
            <a:endParaRPr sz="24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dirty="0">
                <a:latin typeface="Calibri"/>
                <a:cs typeface="Calibri"/>
              </a:rPr>
              <a:t>Service</a:t>
            </a:r>
            <a:r>
              <a:rPr sz="2450" b="1" spc="5" dirty="0">
                <a:latin typeface="Calibri"/>
                <a:cs typeface="Calibri"/>
              </a:rPr>
              <a:t> </a:t>
            </a:r>
            <a:r>
              <a:rPr sz="2450" b="1" spc="-10" dirty="0">
                <a:latin typeface="Calibri"/>
                <a:cs typeface="Calibri"/>
              </a:rPr>
              <a:t>Bus</a:t>
            </a:r>
            <a:endParaRPr sz="245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6379" algn="l"/>
              </a:tabLst>
            </a:pPr>
            <a:r>
              <a:rPr sz="2850" b="1" spc="-10" dirty="0">
                <a:latin typeface="Calibri"/>
                <a:cs typeface="Calibri"/>
              </a:rPr>
              <a:t>Workflow</a:t>
            </a:r>
            <a:r>
              <a:rPr sz="2850" b="1" spc="-80" dirty="0">
                <a:latin typeface="Calibri"/>
                <a:cs typeface="Calibri"/>
              </a:rPr>
              <a:t> </a:t>
            </a:r>
            <a:r>
              <a:rPr sz="2850" b="1" spc="-10" dirty="0">
                <a:latin typeface="Calibri"/>
                <a:cs typeface="Calibri"/>
              </a:rPr>
              <a:t>Orchestration:</a:t>
            </a:r>
            <a:endParaRPr sz="28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dirty="0">
                <a:latin typeface="Calibri"/>
                <a:cs typeface="Calibri"/>
              </a:rPr>
              <a:t>Logic</a:t>
            </a:r>
            <a:r>
              <a:rPr sz="2450" b="1" spc="-15" dirty="0">
                <a:latin typeface="Calibri"/>
                <a:cs typeface="Calibri"/>
              </a:rPr>
              <a:t> </a:t>
            </a:r>
            <a:r>
              <a:rPr sz="2450" b="1" spc="-10" dirty="0">
                <a:latin typeface="Calibri"/>
                <a:cs typeface="Calibri"/>
              </a:rPr>
              <a:t>Apps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6892925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10" dirty="0">
                <a:solidFill>
                  <a:srgbClr val="0071C5"/>
                </a:solidFill>
              </a:rPr>
              <a:t>Comparing Serverless</a:t>
            </a:r>
            <a:r>
              <a:rPr sz="4450" spc="-10" dirty="0">
                <a:solidFill>
                  <a:srgbClr val="0071C5"/>
                </a:solidFill>
              </a:rPr>
              <a:t> </a:t>
            </a:r>
            <a:r>
              <a:rPr sz="4450" spc="10" dirty="0">
                <a:solidFill>
                  <a:srgbClr val="0071C5"/>
                </a:solidFill>
              </a:rPr>
              <a:t>Options</a:t>
            </a:r>
            <a:endParaRPr sz="4450"/>
          </a:p>
        </p:txBody>
      </p:sp>
      <p:sp>
        <p:nvSpPr>
          <p:cNvPr id="3" name="object 3"/>
          <p:cNvSpPr/>
          <p:nvPr/>
        </p:nvSpPr>
        <p:spPr>
          <a:xfrm>
            <a:off x="3109722" y="1293969"/>
            <a:ext cx="6242846" cy="33147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05294" y="4718904"/>
            <a:ext cx="6284419" cy="1783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0679" y="0"/>
            <a:ext cx="6995159" cy="6995159"/>
          </a:xfrm>
          <a:custGeom>
            <a:avLst/>
            <a:gdLst/>
            <a:ahLst/>
            <a:cxnLst/>
            <a:rect l="l" t="t" r="r" b="b"/>
            <a:pathLst>
              <a:path w="6995159" h="6995159">
                <a:moveTo>
                  <a:pt x="0" y="6995159"/>
                </a:moveTo>
                <a:lnTo>
                  <a:pt x="6995159" y="6995159"/>
                </a:lnTo>
                <a:lnTo>
                  <a:pt x="6995159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1145" y="643247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6"/>
                </a:moveTo>
                <a:lnTo>
                  <a:pt x="0" y="13216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8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20"/>
                </a:lnTo>
                <a:lnTo>
                  <a:pt x="57071" y="45820"/>
                </a:lnTo>
                <a:lnTo>
                  <a:pt x="44202" y="13216"/>
                </a:lnTo>
                <a:close/>
              </a:path>
              <a:path w="1007110" h="194309">
                <a:moveTo>
                  <a:pt x="57071" y="45820"/>
                </a:moveTo>
                <a:lnTo>
                  <a:pt x="28304" y="45820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6"/>
                </a:lnTo>
                <a:lnTo>
                  <a:pt x="106061" y="191216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20"/>
                </a:lnTo>
                <a:lnTo>
                  <a:pt x="88374" y="125127"/>
                </a:lnTo>
                <a:lnTo>
                  <a:pt x="57071" y="45820"/>
                </a:lnTo>
                <a:close/>
              </a:path>
              <a:path w="1007110" h="194309">
                <a:moveTo>
                  <a:pt x="192675" y="45820"/>
                </a:moveTo>
                <a:lnTo>
                  <a:pt x="163505" y="45820"/>
                </a:lnTo>
                <a:lnTo>
                  <a:pt x="162988" y="55376"/>
                </a:lnTo>
                <a:lnTo>
                  <a:pt x="162722" y="64104"/>
                </a:lnTo>
                <a:lnTo>
                  <a:pt x="162611" y="191216"/>
                </a:lnTo>
                <a:lnTo>
                  <a:pt x="192675" y="191216"/>
                </a:lnTo>
                <a:lnTo>
                  <a:pt x="192675" y="45820"/>
                </a:lnTo>
                <a:close/>
              </a:path>
              <a:path w="1007110" h="194309">
                <a:moveTo>
                  <a:pt x="192675" y="13216"/>
                </a:moveTo>
                <a:lnTo>
                  <a:pt x="151128" y="13216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20"/>
                </a:lnTo>
                <a:lnTo>
                  <a:pt x="192675" y="45820"/>
                </a:lnTo>
                <a:lnTo>
                  <a:pt x="192675" y="13216"/>
                </a:lnTo>
                <a:close/>
              </a:path>
              <a:path w="1007110" h="194309">
                <a:moveTo>
                  <a:pt x="251880" y="63444"/>
                </a:moveTo>
                <a:lnTo>
                  <a:pt x="221815" y="63444"/>
                </a:lnTo>
                <a:lnTo>
                  <a:pt x="221815" y="191216"/>
                </a:lnTo>
                <a:lnTo>
                  <a:pt x="251880" y="191216"/>
                </a:lnTo>
                <a:lnTo>
                  <a:pt x="251880" y="63444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8"/>
                </a:lnTo>
                <a:lnTo>
                  <a:pt x="219190" y="31720"/>
                </a:lnTo>
                <a:lnTo>
                  <a:pt x="220950" y="36127"/>
                </a:lnTo>
                <a:lnTo>
                  <a:pt x="224470" y="39652"/>
                </a:lnTo>
                <a:lnTo>
                  <a:pt x="228019" y="42295"/>
                </a:lnTo>
                <a:lnTo>
                  <a:pt x="232433" y="44059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2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60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8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20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5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1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6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2" y="113617"/>
                </a:lnTo>
                <a:lnTo>
                  <a:pt x="714957" y="128652"/>
                </a:lnTo>
                <a:lnTo>
                  <a:pt x="716102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4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47936" y="171182"/>
                </a:lnTo>
                <a:lnTo>
                  <a:pt x="954993" y="183836"/>
                </a:lnTo>
                <a:lnTo>
                  <a:pt x="966854" y="191367"/>
                </a:lnTo>
                <a:lnTo>
                  <a:pt x="983600" y="193860"/>
                </a:lnTo>
                <a:lnTo>
                  <a:pt x="991563" y="193860"/>
                </a:lnTo>
                <a:lnTo>
                  <a:pt x="995978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8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6415" y="815339"/>
            <a:ext cx="5125211" cy="5362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7451" y="3064509"/>
            <a:ext cx="3279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Managing </a:t>
            </a:r>
            <a:r>
              <a:rPr sz="28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Logic</a:t>
            </a:r>
            <a:r>
              <a:rPr sz="2800" b="1" spc="-18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App</a:t>
            </a:r>
            <a:endParaRPr sz="2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2454275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15" dirty="0">
                <a:solidFill>
                  <a:srgbClr val="0071C5"/>
                </a:solidFill>
              </a:rPr>
              <a:t>Logic</a:t>
            </a:r>
            <a:r>
              <a:rPr sz="4450" spc="-85" dirty="0">
                <a:solidFill>
                  <a:srgbClr val="0071C5"/>
                </a:solidFill>
              </a:rPr>
              <a:t> </a:t>
            </a:r>
            <a:r>
              <a:rPr sz="4450" spc="5" dirty="0">
                <a:solidFill>
                  <a:srgbClr val="0071C5"/>
                </a:solidFill>
              </a:rPr>
              <a:t>Apps</a:t>
            </a:r>
            <a:endParaRPr sz="4450"/>
          </a:p>
        </p:txBody>
      </p:sp>
      <p:sp>
        <p:nvSpPr>
          <p:cNvPr id="3" name="object 3"/>
          <p:cNvSpPr txBox="1"/>
          <p:nvPr/>
        </p:nvSpPr>
        <p:spPr>
          <a:xfrm>
            <a:off x="608482" y="1367688"/>
            <a:ext cx="10696575" cy="46355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6379" algn="l"/>
              </a:tabLst>
            </a:pPr>
            <a:r>
              <a:rPr sz="2850" b="1" dirty="0">
                <a:latin typeface="Calibri"/>
                <a:cs typeface="Calibri"/>
              </a:rPr>
              <a:t>Implement </a:t>
            </a:r>
            <a:r>
              <a:rPr sz="2850" b="1" spc="-5" dirty="0">
                <a:latin typeface="Calibri"/>
                <a:cs typeface="Calibri"/>
              </a:rPr>
              <a:t>scalable </a:t>
            </a:r>
            <a:r>
              <a:rPr sz="2850" b="1" spc="-15" dirty="0">
                <a:latin typeface="Calibri"/>
                <a:cs typeface="Calibri"/>
              </a:rPr>
              <a:t>integrations </a:t>
            </a:r>
            <a:r>
              <a:rPr sz="2850" b="1" dirty="0">
                <a:latin typeface="Calibri"/>
                <a:cs typeface="Calibri"/>
              </a:rPr>
              <a:t>and</a:t>
            </a:r>
            <a:r>
              <a:rPr sz="2850" b="1" spc="45" dirty="0">
                <a:latin typeface="Calibri"/>
                <a:cs typeface="Calibri"/>
              </a:rPr>
              <a:t> </a:t>
            </a:r>
            <a:r>
              <a:rPr sz="2850" b="1" spc="-5" dirty="0">
                <a:latin typeface="Calibri"/>
                <a:cs typeface="Calibri"/>
              </a:rPr>
              <a:t>workflows</a:t>
            </a:r>
            <a:endParaRPr sz="285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6379" algn="l"/>
              </a:tabLst>
            </a:pPr>
            <a:r>
              <a:rPr sz="2850" b="1" dirty="0">
                <a:latin typeface="Calibri"/>
                <a:cs typeface="Calibri"/>
              </a:rPr>
              <a:t>Include a visual </a:t>
            </a:r>
            <a:r>
              <a:rPr sz="2850" b="1" spc="-5" dirty="0">
                <a:latin typeface="Calibri"/>
                <a:cs typeface="Calibri"/>
              </a:rPr>
              <a:t>designer </a:t>
            </a:r>
            <a:r>
              <a:rPr sz="2850" b="1" spc="-10" dirty="0">
                <a:latin typeface="Calibri"/>
                <a:cs typeface="Calibri"/>
              </a:rPr>
              <a:t>to </a:t>
            </a:r>
            <a:r>
              <a:rPr sz="2850" b="1" dirty="0">
                <a:latin typeface="Calibri"/>
                <a:cs typeface="Calibri"/>
              </a:rPr>
              <a:t>model</a:t>
            </a:r>
            <a:r>
              <a:rPr sz="2850" b="1" spc="15" dirty="0">
                <a:latin typeface="Calibri"/>
                <a:cs typeface="Calibri"/>
              </a:rPr>
              <a:t> </a:t>
            </a:r>
            <a:r>
              <a:rPr sz="2850" b="1" spc="-5" dirty="0">
                <a:latin typeface="Calibri"/>
                <a:cs typeface="Calibri"/>
              </a:rPr>
              <a:t>workflows</a:t>
            </a:r>
            <a:endParaRPr sz="285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6379" algn="l"/>
              </a:tabLst>
            </a:pPr>
            <a:r>
              <a:rPr sz="2850" b="1" spc="-15" dirty="0">
                <a:latin typeface="Calibri"/>
                <a:cs typeface="Calibri"/>
              </a:rPr>
              <a:t>Offer </a:t>
            </a:r>
            <a:r>
              <a:rPr sz="2850" b="1" dirty="0">
                <a:latin typeface="Calibri"/>
                <a:cs typeface="Calibri"/>
              </a:rPr>
              <a:t>built-in </a:t>
            </a:r>
            <a:r>
              <a:rPr sz="2850" b="1" spc="-5" dirty="0">
                <a:latin typeface="Calibri"/>
                <a:cs typeface="Calibri"/>
              </a:rPr>
              <a:t>connectors </a:t>
            </a:r>
            <a:r>
              <a:rPr sz="2850" b="1" spc="-15" dirty="0">
                <a:latin typeface="Calibri"/>
                <a:cs typeface="Calibri"/>
              </a:rPr>
              <a:t>for </a:t>
            </a:r>
            <a:r>
              <a:rPr sz="2850" b="1" dirty="0">
                <a:latin typeface="Calibri"/>
                <a:cs typeface="Calibri"/>
              </a:rPr>
              <a:t>cloud and </a:t>
            </a:r>
            <a:r>
              <a:rPr sz="2850" b="1" spc="-5" dirty="0">
                <a:latin typeface="Calibri"/>
                <a:cs typeface="Calibri"/>
              </a:rPr>
              <a:t>on-premises </a:t>
            </a:r>
            <a:r>
              <a:rPr sz="2850" b="1" dirty="0">
                <a:latin typeface="Calibri"/>
                <a:cs typeface="Calibri"/>
              </a:rPr>
              <a:t>services </a:t>
            </a:r>
            <a:r>
              <a:rPr sz="2850" b="1" spc="-5" dirty="0">
                <a:latin typeface="Calibri"/>
                <a:cs typeface="Calibri"/>
              </a:rPr>
              <a:t>and</a:t>
            </a:r>
            <a:r>
              <a:rPr sz="2850" b="1" spc="135" dirty="0">
                <a:latin typeface="Calibri"/>
                <a:cs typeface="Calibri"/>
              </a:rPr>
              <a:t> </a:t>
            </a:r>
            <a:r>
              <a:rPr sz="2850" b="1" spc="-5" dirty="0">
                <a:latin typeface="Calibri"/>
                <a:cs typeface="Calibri"/>
              </a:rPr>
              <a:t>apps</a:t>
            </a:r>
            <a:endParaRPr sz="2850">
              <a:latin typeface="Calibri"/>
              <a:cs typeface="Calibri"/>
            </a:endParaRPr>
          </a:p>
          <a:p>
            <a:pPr marL="245745" indent="-233045">
              <a:lnSpc>
                <a:spcPts val="3379"/>
              </a:lnSpc>
              <a:spcBef>
                <a:spcPts val="325"/>
              </a:spcBef>
              <a:buFont typeface="Arial"/>
              <a:buChar char="•"/>
              <a:tabLst>
                <a:tab pos="246379" algn="l"/>
              </a:tabLst>
            </a:pPr>
            <a:r>
              <a:rPr sz="2850" b="1" spc="-10" dirty="0">
                <a:latin typeface="Calibri"/>
                <a:cs typeface="Calibri"/>
              </a:rPr>
              <a:t>Provide </a:t>
            </a:r>
            <a:r>
              <a:rPr sz="2850" b="1" dirty="0">
                <a:latin typeface="Calibri"/>
                <a:cs typeface="Calibri"/>
              </a:rPr>
              <a:t>a </a:t>
            </a:r>
            <a:r>
              <a:rPr sz="2850" b="1" spc="-20" dirty="0">
                <a:latin typeface="Calibri"/>
                <a:cs typeface="Calibri"/>
              </a:rPr>
              <a:t>range </a:t>
            </a:r>
            <a:r>
              <a:rPr sz="2850" b="1" dirty="0">
                <a:latin typeface="Calibri"/>
                <a:cs typeface="Calibri"/>
              </a:rPr>
              <a:t>of </a:t>
            </a:r>
            <a:r>
              <a:rPr sz="2850" b="1" spc="-5" dirty="0">
                <a:latin typeface="Calibri"/>
                <a:cs typeface="Calibri"/>
              </a:rPr>
              <a:t>benefits,</a:t>
            </a:r>
            <a:r>
              <a:rPr sz="2850" b="1" spc="35" dirty="0">
                <a:latin typeface="Calibri"/>
                <a:cs typeface="Calibri"/>
              </a:rPr>
              <a:t> </a:t>
            </a:r>
            <a:r>
              <a:rPr sz="2850" b="1" dirty="0">
                <a:latin typeface="Calibri"/>
                <a:cs typeface="Calibri"/>
              </a:rPr>
              <a:t>including:</a:t>
            </a:r>
            <a:endParaRPr sz="2850">
              <a:latin typeface="Calibri"/>
              <a:cs typeface="Calibri"/>
            </a:endParaRPr>
          </a:p>
          <a:p>
            <a:pPr marL="711835" lvl="1" indent="-233045">
              <a:lnSpc>
                <a:spcPts val="2860"/>
              </a:lnSpc>
              <a:buFont typeface="Arial"/>
              <a:buChar char="•"/>
              <a:tabLst>
                <a:tab pos="712470" algn="l"/>
              </a:tabLst>
            </a:pPr>
            <a:r>
              <a:rPr sz="2450" b="1" spc="-10" dirty="0">
                <a:latin typeface="Calibri"/>
                <a:cs typeface="Calibri"/>
              </a:rPr>
              <a:t>Getting </a:t>
            </a:r>
            <a:r>
              <a:rPr sz="2450" b="1" spc="-15" dirty="0">
                <a:latin typeface="Calibri"/>
                <a:cs typeface="Calibri"/>
              </a:rPr>
              <a:t>started </a:t>
            </a:r>
            <a:r>
              <a:rPr sz="2450" b="1" spc="-10" dirty="0">
                <a:latin typeface="Calibri"/>
                <a:cs typeface="Calibri"/>
              </a:rPr>
              <a:t>quickly from</a:t>
            </a:r>
            <a:r>
              <a:rPr sz="2450" b="1" spc="-20" dirty="0">
                <a:latin typeface="Calibri"/>
                <a:cs typeface="Calibri"/>
              </a:rPr>
              <a:t> </a:t>
            </a:r>
            <a:r>
              <a:rPr sz="2450" b="1" spc="-15" dirty="0">
                <a:latin typeface="Calibri"/>
                <a:cs typeface="Calibri"/>
              </a:rPr>
              <a:t>templates.</a:t>
            </a:r>
            <a:endParaRPr sz="2450">
              <a:latin typeface="Calibri"/>
              <a:cs typeface="Calibri"/>
            </a:endParaRPr>
          </a:p>
          <a:p>
            <a:pPr marL="711835" marR="118110" lvl="1" indent="-233045">
              <a:lnSpc>
                <a:spcPts val="2350"/>
              </a:lnSpc>
              <a:spcBef>
                <a:spcPts val="530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spc="-15" dirty="0">
                <a:latin typeface="Calibri"/>
                <a:cs typeface="Calibri"/>
              </a:rPr>
              <a:t>Saving </a:t>
            </a:r>
            <a:r>
              <a:rPr sz="2450" b="1" spc="-5" dirty="0">
                <a:latin typeface="Calibri"/>
                <a:cs typeface="Calibri"/>
              </a:rPr>
              <a:t>time </a:t>
            </a:r>
            <a:r>
              <a:rPr sz="2450" b="1" spc="-15" dirty="0">
                <a:latin typeface="Calibri"/>
                <a:cs typeface="Calibri"/>
              </a:rPr>
              <a:t>by </a:t>
            </a:r>
            <a:r>
              <a:rPr sz="2450" b="1" spc="-5" dirty="0">
                <a:latin typeface="Calibri"/>
                <a:cs typeface="Calibri"/>
              </a:rPr>
              <a:t>designing </a:t>
            </a:r>
            <a:r>
              <a:rPr sz="2450" b="1" spc="-10" dirty="0">
                <a:latin typeface="Calibri"/>
                <a:cs typeface="Calibri"/>
              </a:rPr>
              <a:t>complex </a:t>
            </a:r>
            <a:r>
              <a:rPr sz="2450" b="1" spc="-5" dirty="0">
                <a:latin typeface="Calibri"/>
                <a:cs typeface="Calibri"/>
              </a:rPr>
              <a:t>processes </a:t>
            </a:r>
            <a:r>
              <a:rPr sz="2450" b="1" spc="-10" dirty="0">
                <a:latin typeface="Calibri"/>
                <a:cs typeface="Calibri"/>
              </a:rPr>
              <a:t>using </a:t>
            </a:r>
            <a:r>
              <a:rPr sz="2450" b="1" spc="-15" dirty="0">
                <a:latin typeface="Calibri"/>
                <a:cs typeface="Calibri"/>
              </a:rPr>
              <a:t>easy to </a:t>
            </a:r>
            <a:r>
              <a:rPr sz="2450" b="1" spc="-10" dirty="0">
                <a:latin typeface="Calibri"/>
                <a:cs typeface="Calibri"/>
              </a:rPr>
              <a:t>understand </a:t>
            </a:r>
            <a:r>
              <a:rPr sz="2450" b="1" spc="-5" dirty="0">
                <a:latin typeface="Calibri"/>
                <a:cs typeface="Calibri"/>
              </a:rPr>
              <a:t>design  tools.</a:t>
            </a:r>
            <a:endParaRPr sz="2450">
              <a:latin typeface="Calibri"/>
              <a:cs typeface="Calibri"/>
            </a:endParaRPr>
          </a:p>
          <a:p>
            <a:pPr marL="711835" marR="269240" lvl="1" indent="-233045">
              <a:lnSpc>
                <a:spcPct val="80000"/>
              </a:lnSpc>
              <a:spcBef>
                <a:spcPts val="515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spc="-5" dirty="0">
                <a:latin typeface="Calibri"/>
                <a:cs typeface="Calibri"/>
              </a:rPr>
              <a:t>Implementing </a:t>
            </a:r>
            <a:r>
              <a:rPr sz="2450" b="1" spc="-15" dirty="0">
                <a:latin typeface="Calibri"/>
                <a:cs typeface="Calibri"/>
              </a:rPr>
              <a:t>patterns </a:t>
            </a:r>
            <a:r>
              <a:rPr sz="2450" b="1" spc="-5" dirty="0">
                <a:latin typeface="Calibri"/>
                <a:cs typeface="Calibri"/>
              </a:rPr>
              <a:t>and workflows </a:t>
            </a:r>
            <a:r>
              <a:rPr sz="2450" b="1" spc="-15" dirty="0">
                <a:latin typeface="Calibri"/>
                <a:cs typeface="Calibri"/>
              </a:rPr>
              <a:t>seamlessly, </a:t>
            </a:r>
            <a:r>
              <a:rPr sz="2450" b="1" spc="-10" dirty="0">
                <a:latin typeface="Calibri"/>
                <a:cs typeface="Calibri"/>
              </a:rPr>
              <a:t>that would </a:t>
            </a:r>
            <a:r>
              <a:rPr sz="2450" b="1" spc="-5" dirty="0">
                <a:latin typeface="Calibri"/>
                <a:cs typeface="Calibri"/>
              </a:rPr>
              <a:t>otherwise be  difficult </a:t>
            </a:r>
            <a:r>
              <a:rPr sz="2450" b="1" spc="-15" dirty="0">
                <a:latin typeface="Calibri"/>
                <a:cs typeface="Calibri"/>
              </a:rPr>
              <a:t>to </a:t>
            </a:r>
            <a:r>
              <a:rPr sz="2450" b="1" spc="-10" dirty="0">
                <a:latin typeface="Calibri"/>
                <a:cs typeface="Calibri"/>
              </a:rPr>
              <a:t>implement </a:t>
            </a:r>
            <a:r>
              <a:rPr sz="2450" b="1" spc="-5" dirty="0">
                <a:latin typeface="Calibri"/>
                <a:cs typeface="Calibri"/>
              </a:rPr>
              <a:t>in</a:t>
            </a:r>
            <a:r>
              <a:rPr sz="2450" b="1" spc="5" dirty="0">
                <a:latin typeface="Calibri"/>
                <a:cs typeface="Calibri"/>
              </a:rPr>
              <a:t> </a:t>
            </a:r>
            <a:r>
              <a:rPr sz="2450" b="1" spc="-5" dirty="0">
                <a:latin typeface="Calibri"/>
                <a:cs typeface="Calibri"/>
              </a:rPr>
              <a:t>code.</a:t>
            </a:r>
            <a:endParaRPr sz="2450">
              <a:latin typeface="Calibri"/>
              <a:cs typeface="Calibri"/>
            </a:endParaRPr>
          </a:p>
          <a:p>
            <a:pPr marL="711835" lvl="1" indent="-233045">
              <a:lnSpc>
                <a:spcPts val="2810"/>
              </a:lnSpc>
              <a:buFont typeface="Arial"/>
              <a:buChar char="•"/>
              <a:tabLst>
                <a:tab pos="712470" algn="l"/>
              </a:tabLst>
            </a:pPr>
            <a:r>
              <a:rPr sz="2450" b="1" spc="-10" dirty="0">
                <a:latin typeface="Calibri"/>
                <a:cs typeface="Calibri"/>
              </a:rPr>
              <a:t>Customizing your </a:t>
            </a:r>
            <a:r>
              <a:rPr sz="2450" b="1" spc="-5" dirty="0">
                <a:latin typeface="Calibri"/>
                <a:cs typeface="Calibri"/>
              </a:rPr>
              <a:t>logic app with </a:t>
            </a:r>
            <a:r>
              <a:rPr sz="2450" b="1" spc="-10" dirty="0">
                <a:latin typeface="Calibri"/>
                <a:cs typeface="Calibri"/>
              </a:rPr>
              <a:t>your </a:t>
            </a:r>
            <a:r>
              <a:rPr sz="2450" b="1" spc="-5" dirty="0">
                <a:latin typeface="Calibri"/>
                <a:cs typeface="Calibri"/>
              </a:rPr>
              <a:t>own </a:t>
            </a:r>
            <a:r>
              <a:rPr sz="2450" b="1" spc="-15" dirty="0">
                <a:latin typeface="Calibri"/>
                <a:cs typeface="Calibri"/>
              </a:rPr>
              <a:t>custom </a:t>
            </a:r>
            <a:r>
              <a:rPr sz="2450" b="1" spc="-5" dirty="0">
                <a:latin typeface="Calibri"/>
                <a:cs typeface="Calibri"/>
              </a:rPr>
              <a:t>APIs, code, and</a:t>
            </a:r>
            <a:r>
              <a:rPr sz="2450" b="1" spc="35" dirty="0">
                <a:latin typeface="Calibri"/>
                <a:cs typeface="Calibri"/>
              </a:rPr>
              <a:t> </a:t>
            </a:r>
            <a:r>
              <a:rPr sz="2450" b="1" spc="-5" dirty="0">
                <a:latin typeface="Calibri"/>
                <a:cs typeface="Calibri"/>
              </a:rPr>
              <a:t>actions.</a:t>
            </a:r>
            <a:endParaRPr sz="2450">
              <a:latin typeface="Calibri"/>
              <a:cs typeface="Calibri"/>
            </a:endParaRPr>
          </a:p>
          <a:p>
            <a:pPr marL="711835" marR="172085" lvl="1" indent="-233045">
              <a:lnSpc>
                <a:spcPts val="2350"/>
              </a:lnSpc>
              <a:spcBef>
                <a:spcPts val="520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spc="-10" dirty="0">
                <a:latin typeface="Calibri"/>
                <a:cs typeface="Calibri"/>
              </a:rPr>
              <a:t>Connecting </a:t>
            </a:r>
            <a:r>
              <a:rPr sz="2450" b="1" spc="-5" dirty="0">
                <a:latin typeface="Calibri"/>
                <a:cs typeface="Calibri"/>
              </a:rPr>
              <a:t>and </a:t>
            </a:r>
            <a:r>
              <a:rPr sz="2450" b="1" spc="-10" dirty="0">
                <a:latin typeface="Calibri"/>
                <a:cs typeface="Calibri"/>
              </a:rPr>
              <a:t>synchronizing </a:t>
            </a:r>
            <a:r>
              <a:rPr sz="2450" b="1" spc="-15" dirty="0">
                <a:latin typeface="Calibri"/>
                <a:cs typeface="Calibri"/>
              </a:rPr>
              <a:t>disparate </a:t>
            </a:r>
            <a:r>
              <a:rPr sz="2450" b="1" spc="-20" dirty="0">
                <a:latin typeface="Calibri"/>
                <a:cs typeface="Calibri"/>
              </a:rPr>
              <a:t>systems </a:t>
            </a:r>
            <a:r>
              <a:rPr sz="2450" b="1" spc="-5" dirty="0">
                <a:latin typeface="Calibri"/>
                <a:cs typeface="Calibri"/>
              </a:rPr>
              <a:t>across on-premises and the  </a:t>
            </a:r>
            <a:r>
              <a:rPr sz="2450" b="1" spc="-10" dirty="0">
                <a:latin typeface="Calibri"/>
                <a:cs typeface="Calibri"/>
              </a:rPr>
              <a:t>cloud.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5775960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10" dirty="0">
                <a:solidFill>
                  <a:srgbClr val="0071C5"/>
                </a:solidFill>
              </a:rPr>
              <a:t>Implementing </a:t>
            </a:r>
            <a:r>
              <a:rPr sz="4450" spc="15" dirty="0">
                <a:solidFill>
                  <a:srgbClr val="0071C5"/>
                </a:solidFill>
              </a:rPr>
              <a:t>Logic</a:t>
            </a:r>
            <a:r>
              <a:rPr sz="4450" spc="-80" dirty="0">
                <a:solidFill>
                  <a:srgbClr val="0071C5"/>
                </a:solidFill>
              </a:rPr>
              <a:t> </a:t>
            </a:r>
            <a:r>
              <a:rPr sz="4450" spc="5" dirty="0">
                <a:solidFill>
                  <a:srgbClr val="0071C5"/>
                </a:solidFill>
              </a:rPr>
              <a:t>Apps</a:t>
            </a:r>
            <a:endParaRPr sz="4450"/>
          </a:p>
        </p:txBody>
      </p:sp>
      <p:sp>
        <p:nvSpPr>
          <p:cNvPr id="3" name="object 3"/>
          <p:cNvSpPr txBox="1"/>
          <p:nvPr/>
        </p:nvSpPr>
        <p:spPr>
          <a:xfrm>
            <a:off x="608482" y="1408480"/>
            <a:ext cx="4571365" cy="39662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6379" algn="l"/>
              </a:tabLst>
            </a:pPr>
            <a:r>
              <a:rPr sz="2850" b="1" spc="-10" dirty="0">
                <a:latin typeface="Calibri"/>
                <a:cs typeface="Calibri"/>
              </a:rPr>
              <a:t>From </a:t>
            </a:r>
            <a:r>
              <a:rPr sz="2850" b="1" spc="5" dirty="0">
                <a:latin typeface="Calibri"/>
                <a:cs typeface="Calibri"/>
              </a:rPr>
              <a:t>the </a:t>
            </a:r>
            <a:r>
              <a:rPr sz="2850" b="1" spc="-10" dirty="0">
                <a:latin typeface="Calibri"/>
                <a:cs typeface="Calibri"/>
              </a:rPr>
              <a:t>Azure </a:t>
            </a:r>
            <a:r>
              <a:rPr sz="2850" b="1" spc="-5" dirty="0">
                <a:latin typeface="Calibri"/>
                <a:cs typeface="Calibri"/>
              </a:rPr>
              <a:t>portal:</a:t>
            </a:r>
            <a:endParaRPr sz="28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spc="-114" dirty="0">
                <a:latin typeface="Calibri"/>
                <a:cs typeface="Calibri"/>
              </a:rPr>
              <a:t>To </a:t>
            </a:r>
            <a:r>
              <a:rPr sz="2450" b="1" spc="-15" dirty="0">
                <a:latin typeface="Calibri"/>
                <a:cs typeface="Calibri"/>
              </a:rPr>
              <a:t>create </a:t>
            </a:r>
            <a:r>
              <a:rPr sz="2450" b="1" spc="-5" dirty="0">
                <a:latin typeface="Calibri"/>
                <a:cs typeface="Calibri"/>
              </a:rPr>
              <a:t>a logic app,</a:t>
            </a:r>
            <a:r>
              <a:rPr sz="2450" b="1" spc="70" dirty="0">
                <a:latin typeface="Calibri"/>
                <a:cs typeface="Calibri"/>
              </a:rPr>
              <a:t> </a:t>
            </a:r>
            <a:r>
              <a:rPr sz="2450" b="1" spc="-10" dirty="0">
                <a:latin typeface="Calibri"/>
                <a:cs typeface="Calibri"/>
              </a:rPr>
              <a:t>provide:</a:t>
            </a:r>
            <a:endParaRPr sz="2450">
              <a:latin typeface="Calibri"/>
              <a:cs typeface="Calibri"/>
            </a:endParaRPr>
          </a:p>
          <a:p>
            <a:pPr marL="1177925" lvl="2" indent="-23304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2050" b="1" spc="-10" dirty="0">
                <a:latin typeface="Calibri"/>
                <a:cs typeface="Calibri"/>
              </a:rPr>
              <a:t>Name</a:t>
            </a:r>
            <a:endParaRPr sz="2050">
              <a:latin typeface="Calibri"/>
              <a:cs typeface="Calibri"/>
            </a:endParaRPr>
          </a:p>
          <a:p>
            <a:pPr marL="1177925" lvl="2" indent="-233045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2050" b="1" spc="-10" dirty="0">
                <a:latin typeface="Calibri"/>
                <a:cs typeface="Calibri"/>
              </a:rPr>
              <a:t>Subscription</a:t>
            </a:r>
            <a:endParaRPr sz="2050">
              <a:latin typeface="Calibri"/>
              <a:cs typeface="Calibri"/>
            </a:endParaRPr>
          </a:p>
          <a:p>
            <a:pPr marL="1177925" lvl="2" indent="-23304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2050" b="1" spc="-15" dirty="0">
                <a:latin typeface="Calibri"/>
                <a:cs typeface="Calibri"/>
              </a:rPr>
              <a:t>Resource</a:t>
            </a:r>
            <a:r>
              <a:rPr sz="2050" b="1" spc="-10" dirty="0">
                <a:latin typeface="Calibri"/>
                <a:cs typeface="Calibri"/>
              </a:rPr>
              <a:t> </a:t>
            </a:r>
            <a:r>
              <a:rPr sz="2050" b="1" spc="-20" dirty="0">
                <a:latin typeface="Calibri"/>
                <a:cs typeface="Calibri"/>
              </a:rPr>
              <a:t>Group</a:t>
            </a:r>
            <a:endParaRPr sz="2050">
              <a:latin typeface="Calibri"/>
              <a:cs typeface="Calibri"/>
            </a:endParaRPr>
          </a:p>
          <a:p>
            <a:pPr marL="1177925" lvl="2" indent="-23304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2050" b="1" spc="-15" dirty="0">
                <a:latin typeface="Calibri"/>
                <a:cs typeface="Calibri"/>
              </a:rPr>
              <a:t>Location</a:t>
            </a:r>
            <a:endParaRPr sz="20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175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spc="-114" dirty="0">
                <a:latin typeface="Calibri"/>
                <a:cs typeface="Calibri"/>
              </a:rPr>
              <a:t>To </a:t>
            </a:r>
            <a:r>
              <a:rPr sz="2450" b="1" spc="-10" dirty="0">
                <a:latin typeface="Calibri"/>
                <a:cs typeface="Calibri"/>
              </a:rPr>
              <a:t>configure </a:t>
            </a:r>
            <a:r>
              <a:rPr sz="2450" b="1" spc="-5" dirty="0">
                <a:latin typeface="Calibri"/>
                <a:cs typeface="Calibri"/>
              </a:rPr>
              <a:t>a logic</a:t>
            </a:r>
            <a:r>
              <a:rPr sz="2450" b="1" spc="100" dirty="0">
                <a:latin typeface="Calibri"/>
                <a:cs typeface="Calibri"/>
              </a:rPr>
              <a:t> </a:t>
            </a:r>
            <a:r>
              <a:rPr sz="2450" b="1" spc="-5" dirty="0">
                <a:latin typeface="Calibri"/>
                <a:cs typeface="Calibri"/>
              </a:rPr>
              <a:t>app:</a:t>
            </a:r>
            <a:endParaRPr sz="2450">
              <a:latin typeface="Calibri"/>
              <a:cs typeface="Calibri"/>
            </a:endParaRPr>
          </a:p>
          <a:p>
            <a:pPr marL="1177925" lvl="2" indent="-23304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2050" b="1" spc="-5" dirty="0">
                <a:latin typeface="Calibri"/>
                <a:cs typeface="Calibri"/>
              </a:rPr>
              <a:t>Use </a:t>
            </a:r>
            <a:r>
              <a:rPr sz="2050" b="1" spc="-10" dirty="0">
                <a:latin typeface="Calibri"/>
                <a:cs typeface="Calibri"/>
              </a:rPr>
              <a:t>the Logic </a:t>
            </a:r>
            <a:r>
              <a:rPr sz="2050" b="1" spc="-15" dirty="0">
                <a:latin typeface="Calibri"/>
                <a:cs typeface="Calibri"/>
              </a:rPr>
              <a:t>Apps </a:t>
            </a:r>
            <a:r>
              <a:rPr sz="2050" b="1" spc="-10" dirty="0">
                <a:latin typeface="Calibri"/>
                <a:cs typeface="Calibri"/>
              </a:rPr>
              <a:t>Designer</a:t>
            </a:r>
            <a:r>
              <a:rPr sz="2050" b="1" dirty="0">
                <a:latin typeface="Calibri"/>
                <a:cs typeface="Calibri"/>
              </a:rPr>
              <a:t> </a:t>
            </a:r>
            <a:r>
              <a:rPr sz="2050" b="1" spc="-15" dirty="0">
                <a:latin typeface="Calibri"/>
                <a:cs typeface="Calibri"/>
              </a:rPr>
              <a:t>to:</a:t>
            </a:r>
            <a:endParaRPr sz="2050">
              <a:latin typeface="Calibri"/>
              <a:cs typeface="Calibri"/>
            </a:endParaRPr>
          </a:p>
          <a:p>
            <a:pPr marL="1644650" lvl="3" indent="-23304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644650" algn="l"/>
                <a:tab pos="1645285" algn="l"/>
              </a:tabLst>
            </a:pPr>
            <a:r>
              <a:rPr sz="1800" b="1" spc="20" dirty="0">
                <a:latin typeface="Calibri"/>
                <a:cs typeface="Calibri"/>
              </a:rPr>
              <a:t>Add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triggers</a:t>
            </a:r>
            <a:endParaRPr sz="1800">
              <a:latin typeface="Calibri"/>
              <a:cs typeface="Calibri"/>
            </a:endParaRPr>
          </a:p>
          <a:p>
            <a:pPr marL="1644650" lvl="3" indent="-23304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1644650" algn="l"/>
                <a:tab pos="1645285" algn="l"/>
              </a:tabLst>
            </a:pPr>
            <a:r>
              <a:rPr sz="1800" b="1" spc="20" dirty="0">
                <a:latin typeface="Calibri"/>
                <a:cs typeface="Calibri"/>
              </a:rPr>
              <a:t>Add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10" dirty="0">
                <a:latin typeface="Calibri"/>
                <a:cs typeface="Calibri"/>
              </a:rPr>
              <a:t>connectors</a:t>
            </a:r>
            <a:endParaRPr sz="1800">
              <a:latin typeface="Calibri"/>
              <a:cs typeface="Calibri"/>
            </a:endParaRPr>
          </a:p>
          <a:p>
            <a:pPr marL="1644650" lvl="3" indent="-23304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1644650" algn="l"/>
                <a:tab pos="1645285" algn="l"/>
              </a:tabLst>
            </a:pPr>
            <a:r>
              <a:rPr sz="1800" b="1" spc="5" dirty="0">
                <a:latin typeface="Calibri"/>
                <a:cs typeface="Calibri"/>
              </a:rPr>
              <a:t>Leverage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templates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90688" y="1758695"/>
            <a:ext cx="3899641" cy="1628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40423" y="5007863"/>
            <a:ext cx="5277612" cy="18547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57088" y="3528059"/>
            <a:ext cx="6060948" cy="1359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8482" y="189102"/>
            <a:ext cx="6383020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b="0" spc="10" dirty="0">
                <a:solidFill>
                  <a:srgbClr val="0071C5"/>
                </a:solidFill>
                <a:latin typeface="Calibri Light"/>
                <a:cs typeface="Calibri Light"/>
              </a:rPr>
              <a:t>Built-in </a:t>
            </a:r>
            <a:r>
              <a:rPr sz="4450" b="0" spc="-35" dirty="0">
                <a:solidFill>
                  <a:srgbClr val="0071C5"/>
                </a:solidFill>
                <a:latin typeface="Calibri Light"/>
                <a:cs typeface="Calibri Light"/>
              </a:rPr>
              <a:t>Triggers </a:t>
            </a:r>
            <a:r>
              <a:rPr sz="4450" b="0" spc="15" dirty="0">
                <a:solidFill>
                  <a:srgbClr val="0071C5"/>
                </a:solidFill>
                <a:latin typeface="Calibri Light"/>
                <a:cs typeface="Calibri Light"/>
              </a:rPr>
              <a:t>and</a:t>
            </a:r>
            <a:r>
              <a:rPr sz="4450" b="0" spc="-10" dirty="0">
                <a:solidFill>
                  <a:srgbClr val="0071C5"/>
                </a:solidFill>
                <a:latin typeface="Calibri Light"/>
                <a:cs typeface="Calibri Light"/>
              </a:rPr>
              <a:t> </a:t>
            </a:r>
            <a:r>
              <a:rPr sz="4450" b="0" spc="10" dirty="0">
                <a:solidFill>
                  <a:srgbClr val="0071C5"/>
                </a:solidFill>
                <a:latin typeface="Calibri Light"/>
                <a:cs typeface="Calibri Light"/>
              </a:rPr>
              <a:t>Actions</a:t>
            </a:r>
            <a:endParaRPr sz="445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4826" y="1471930"/>
            <a:ext cx="61594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•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7972" y="1435664"/>
            <a:ext cx="391795" cy="1014094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800" b="1" spc="-5" dirty="0">
                <a:latin typeface="Calibri"/>
                <a:cs typeface="Calibri"/>
              </a:rPr>
              <a:t>Triggers:</a:t>
            </a:r>
            <a:endParaRPr sz="800">
              <a:latin typeface="Calibri"/>
              <a:cs typeface="Calibri"/>
            </a:endParaRPr>
          </a:p>
          <a:p>
            <a:pPr marL="245745">
              <a:lnSpc>
                <a:spcPct val="100000"/>
              </a:lnSpc>
              <a:spcBef>
                <a:spcPts val="240"/>
              </a:spcBef>
            </a:pPr>
            <a:r>
              <a:rPr sz="700" spc="-5" dirty="0"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  <a:p>
            <a:pPr marL="245745">
              <a:lnSpc>
                <a:spcPct val="100000"/>
              </a:lnSpc>
              <a:spcBef>
                <a:spcPts val="254"/>
              </a:spcBef>
            </a:pPr>
            <a:r>
              <a:rPr sz="700" spc="-5" dirty="0"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  <a:p>
            <a:pPr marL="245745">
              <a:lnSpc>
                <a:spcPct val="100000"/>
              </a:lnSpc>
              <a:spcBef>
                <a:spcPts val="250"/>
              </a:spcBef>
            </a:pPr>
            <a:r>
              <a:rPr sz="700" spc="-5" dirty="0"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  <a:p>
            <a:pPr marL="245745">
              <a:lnSpc>
                <a:spcPct val="100000"/>
              </a:lnSpc>
              <a:spcBef>
                <a:spcPts val="240"/>
              </a:spcBef>
            </a:pPr>
            <a:r>
              <a:rPr sz="700" spc="-5" dirty="0"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  <a:p>
            <a:pPr marL="245745">
              <a:lnSpc>
                <a:spcPct val="100000"/>
              </a:lnSpc>
              <a:spcBef>
                <a:spcPts val="254"/>
              </a:spcBef>
            </a:pPr>
            <a:r>
              <a:rPr sz="700" spc="-5" dirty="0"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  <a:p>
            <a:pPr marL="245745">
              <a:lnSpc>
                <a:spcPct val="100000"/>
              </a:lnSpc>
              <a:spcBef>
                <a:spcPts val="250"/>
              </a:spcBef>
            </a:pPr>
            <a:r>
              <a:rPr sz="700" spc="-5" dirty="0"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4317" y="1593239"/>
            <a:ext cx="612775" cy="855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7165">
              <a:lnSpc>
                <a:spcPct val="130000"/>
              </a:lnSpc>
              <a:spcBef>
                <a:spcPts val="100"/>
              </a:spcBef>
            </a:pPr>
            <a:r>
              <a:rPr sz="700" b="1" spc="-5" dirty="0">
                <a:latin typeface="Calibri"/>
                <a:cs typeface="Calibri"/>
              </a:rPr>
              <a:t>R</a:t>
            </a:r>
            <a:r>
              <a:rPr sz="700" b="1" spc="-10" dirty="0">
                <a:latin typeface="Calibri"/>
                <a:cs typeface="Calibri"/>
              </a:rPr>
              <a:t>ec</a:t>
            </a:r>
            <a:r>
              <a:rPr sz="700" b="1" spc="-5" dirty="0">
                <a:latin typeface="Calibri"/>
                <a:cs typeface="Calibri"/>
              </a:rPr>
              <a:t>urr</a:t>
            </a:r>
            <a:r>
              <a:rPr sz="700" b="1" spc="-10" dirty="0">
                <a:latin typeface="Calibri"/>
                <a:cs typeface="Calibri"/>
              </a:rPr>
              <a:t>e</a:t>
            </a:r>
            <a:r>
              <a:rPr sz="700" b="1" spc="-5" dirty="0">
                <a:latin typeface="Calibri"/>
                <a:cs typeface="Calibri"/>
              </a:rPr>
              <a:t>n</a:t>
            </a:r>
            <a:r>
              <a:rPr sz="700" b="1" spc="-10" dirty="0">
                <a:latin typeface="Calibri"/>
                <a:cs typeface="Calibri"/>
              </a:rPr>
              <a:t>c</a:t>
            </a:r>
            <a:r>
              <a:rPr sz="700" b="1" spc="-5" dirty="0">
                <a:latin typeface="Calibri"/>
                <a:cs typeface="Calibri"/>
              </a:rPr>
              <a:t>e  HTTP</a:t>
            </a:r>
            <a:endParaRPr sz="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700" b="1" spc="-5" dirty="0">
                <a:latin typeface="Calibri"/>
                <a:cs typeface="Calibri"/>
              </a:rPr>
              <a:t>Request</a:t>
            </a:r>
            <a:endParaRPr sz="700">
              <a:latin typeface="Calibri"/>
              <a:cs typeface="Calibri"/>
            </a:endParaRPr>
          </a:p>
          <a:p>
            <a:pPr marL="12700" marR="5080">
              <a:lnSpc>
                <a:spcPts val="1090"/>
              </a:lnSpc>
              <a:spcBef>
                <a:spcPts val="70"/>
              </a:spcBef>
            </a:pPr>
            <a:r>
              <a:rPr sz="700" b="1" spc="-5" dirty="0">
                <a:latin typeface="Calibri"/>
                <a:cs typeface="Calibri"/>
              </a:rPr>
              <a:t>Azure</a:t>
            </a:r>
            <a:r>
              <a:rPr sz="700" b="1" spc="-65" dirty="0">
                <a:latin typeface="Calibri"/>
                <a:cs typeface="Calibri"/>
              </a:rPr>
              <a:t> </a:t>
            </a:r>
            <a:r>
              <a:rPr sz="700" b="1" spc="-5" dirty="0">
                <a:latin typeface="Calibri"/>
                <a:cs typeface="Calibri"/>
              </a:rPr>
              <a:t>Functions  Batch</a:t>
            </a:r>
            <a:endParaRPr sz="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700" b="1" spc="-5" dirty="0">
                <a:latin typeface="Calibri"/>
                <a:cs typeface="Calibri"/>
              </a:rPr>
              <a:t>Logic Apps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4826" y="2587498"/>
            <a:ext cx="61594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•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7972" y="2549471"/>
            <a:ext cx="368935" cy="10160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800" b="1" spc="-5" dirty="0">
                <a:latin typeface="Calibri"/>
                <a:cs typeface="Calibri"/>
              </a:rPr>
              <a:t>Actions:</a:t>
            </a:r>
            <a:endParaRPr sz="800">
              <a:latin typeface="Calibri"/>
              <a:cs typeface="Calibri"/>
            </a:endParaRPr>
          </a:p>
          <a:p>
            <a:pPr marL="245745">
              <a:lnSpc>
                <a:spcPct val="100000"/>
              </a:lnSpc>
              <a:spcBef>
                <a:spcPts val="259"/>
              </a:spcBef>
            </a:pPr>
            <a:r>
              <a:rPr sz="700" spc="-5" dirty="0"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  <a:p>
            <a:pPr marL="245745">
              <a:lnSpc>
                <a:spcPct val="100000"/>
              </a:lnSpc>
              <a:spcBef>
                <a:spcPts val="240"/>
              </a:spcBef>
            </a:pPr>
            <a:r>
              <a:rPr sz="700" spc="-5" dirty="0"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  <a:p>
            <a:pPr marL="245745">
              <a:lnSpc>
                <a:spcPct val="100000"/>
              </a:lnSpc>
              <a:spcBef>
                <a:spcPts val="254"/>
              </a:spcBef>
            </a:pPr>
            <a:r>
              <a:rPr sz="700" spc="-5" dirty="0"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  <a:p>
            <a:pPr marL="245745">
              <a:lnSpc>
                <a:spcPct val="100000"/>
              </a:lnSpc>
              <a:spcBef>
                <a:spcPts val="250"/>
              </a:spcBef>
            </a:pPr>
            <a:r>
              <a:rPr sz="700" spc="-5" dirty="0"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  <a:p>
            <a:pPr marL="245745">
              <a:lnSpc>
                <a:spcPct val="100000"/>
              </a:lnSpc>
              <a:spcBef>
                <a:spcPts val="240"/>
              </a:spcBef>
            </a:pPr>
            <a:r>
              <a:rPr sz="700" spc="-5" dirty="0"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  <a:p>
            <a:pPr marL="245745">
              <a:lnSpc>
                <a:spcPct val="100000"/>
              </a:lnSpc>
              <a:spcBef>
                <a:spcPts val="250"/>
              </a:spcBef>
            </a:pPr>
            <a:r>
              <a:rPr sz="700" spc="-5" dirty="0"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4317" y="2712267"/>
            <a:ext cx="405130" cy="8534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9500"/>
              </a:lnSpc>
              <a:spcBef>
                <a:spcPts val="90"/>
              </a:spcBef>
            </a:pPr>
            <a:r>
              <a:rPr sz="700" b="1" spc="-5" dirty="0">
                <a:latin typeface="Calibri"/>
                <a:cs typeface="Calibri"/>
              </a:rPr>
              <a:t>Condition  For each  Scope  </a:t>
            </a:r>
            <a:r>
              <a:rPr sz="700" b="1" spc="-10" dirty="0">
                <a:latin typeface="Calibri"/>
                <a:cs typeface="Calibri"/>
              </a:rPr>
              <a:t>Switch  </a:t>
            </a:r>
            <a:r>
              <a:rPr sz="700" b="1" spc="-5" dirty="0">
                <a:latin typeface="Calibri"/>
                <a:cs typeface="Calibri"/>
              </a:rPr>
              <a:t>T</a:t>
            </a:r>
            <a:r>
              <a:rPr sz="700" b="1" spc="-10" dirty="0">
                <a:latin typeface="Calibri"/>
                <a:cs typeface="Calibri"/>
              </a:rPr>
              <a:t>e</a:t>
            </a:r>
            <a:r>
              <a:rPr sz="700" b="1" spc="-5" dirty="0">
                <a:latin typeface="Calibri"/>
                <a:cs typeface="Calibri"/>
              </a:rPr>
              <a:t>r</a:t>
            </a:r>
            <a:r>
              <a:rPr sz="700" b="1" spc="-10" dirty="0">
                <a:latin typeface="Calibri"/>
                <a:cs typeface="Calibri"/>
              </a:rPr>
              <a:t>m</a:t>
            </a:r>
            <a:r>
              <a:rPr sz="700" b="1" spc="-15" dirty="0">
                <a:latin typeface="Calibri"/>
                <a:cs typeface="Calibri"/>
              </a:rPr>
              <a:t>i</a:t>
            </a:r>
            <a:r>
              <a:rPr sz="700" b="1" spc="-5" dirty="0">
                <a:latin typeface="Calibri"/>
                <a:cs typeface="Calibri"/>
              </a:rPr>
              <a:t>nate  Until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19728" y="1720595"/>
            <a:ext cx="7869935" cy="2049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54034" y="4570997"/>
            <a:ext cx="6708530" cy="1500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4909820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10" dirty="0">
                <a:solidFill>
                  <a:srgbClr val="0071C5"/>
                </a:solidFill>
              </a:rPr>
              <a:t>Managed</a:t>
            </a:r>
            <a:r>
              <a:rPr sz="4450" spc="-70" dirty="0">
                <a:solidFill>
                  <a:srgbClr val="0071C5"/>
                </a:solidFill>
              </a:rPr>
              <a:t> </a:t>
            </a:r>
            <a:r>
              <a:rPr sz="4450" dirty="0">
                <a:solidFill>
                  <a:srgbClr val="0071C5"/>
                </a:solidFill>
              </a:rPr>
              <a:t>Connectors</a:t>
            </a:r>
            <a:endParaRPr sz="4450"/>
          </a:p>
        </p:txBody>
      </p:sp>
      <p:sp>
        <p:nvSpPr>
          <p:cNvPr id="3" name="object 3"/>
          <p:cNvSpPr txBox="1"/>
          <p:nvPr/>
        </p:nvSpPr>
        <p:spPr>
          <a:xfrm>
            <a:off x="608482" y="1424685"/>
            <a:ext cx="4695190" cy="492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6379" algn="l"/>
              </a:tabLst>
            </a:pPr>
            <a:r>
              <a:rPr sz="2400" b="1" spc="-5" dirty="0">
                <a:latin typeface="Calibri"/>
                <a:cs typeface="Calibri"/>
              </a:rPr>
              <a:t>200+ built-in connectors,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including:</a:t>
            </a:r>
            <a:endParaRPr sz="240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100" b="1" spc="-10" dirty="0">
                <a:latin typeface="Calibri"/>
                <a:cs typeface="Calibri"/>
              </a:rPr>
              <a:t>Managed </a:t>
            </a:r>
            <a:r>
              <a:rPr sz="2100" b="1" dirty="0">
                <a:latin typeface="Calibri"/>
                <a:cs typeface="Calibri"/>
              </a:rPr>
              <a:t>API</a:t>
            </a:r>
            <a:r>
              <a:rPr sz="2100" b="1" spc="15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connectors:</a:t>
            </a:r>
            <a:endParaRPr sz="2100">
              <a:latin typeface="Calibri"/>
              <a:cs typeface="Calibri"/>
            </a:endParaRPr>
          </a:p>
          <a:p>
            <a:pPr marL="1177925" marR="440055" lvl="2" indent="-233045">
              <a:lnSpc>
                <a:spcPts val="1630"/>
              </a:lnSpc>
              <a:spcBef>
                <a:spcPts val="495"/>
              </a:spcBef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1700" b="1" spc="-10" dirty="0">
                <a:latin typeface="Calibri"/>
                <a:cs typeface="Calibri"/>
              </a:rPr>
              <a:t>Azure </a:t>
            </a:r>
            <a:r>
              <a:rPr sz="1700" b="1" dirty="0">
                <a:latin typeface="Calibri"/>
                <a:cs typeface="Calibri"/>
              </a:rPr>
              <a:t>Blob </a:t>
            </a:r>
            <a:r>
              <a:rPr sz="1700" b="1" spc="-15" dirty="0">
                <a:latin typeface="Calibri"/>
                <a:cs typeface="Calibri"/>
              </a:rPr>
              <a:t>Storage, </a:t>
            </a:r>
            <a:r>
              <a:rPr sz="1700" b="1" spc="-5" dirty="0">
                <a:latin typeface="Calibri"/>
                <a:cs typeface="Calibri"/>
              </a:rPr>
              <a:t>Office </a:t>
            </a:r>
            <a:r>
              <a:rPr sz="1700" b="1" dirty="0">
                <a:latin typeface="Calibri"/>
                <a:cs typeface="Calibri"/>
              </a:rPr>
              <a:t>365,  </a:t>
            </a:r>
            <a:r>
              <a:rPr sz="1700" b="1" spc="-5" dirty="0">
                <a:latin typeface="Calibri"/>
                <a:cs typeface="Calibri"/>
              </a:rPr>
              <a:t>Dynamics, </a:t>
            </a:r>
            <a:r>
              <a:rPr sz="1700" b="1" spc="-10" dirty="0">
                <a:latin typeface="Calibri"/>
                <a:cs typeface="Calibri"/>
              </a:rPr>
              <a:t>Power </a:t>
            </a:r>
            <a:r>
              <a:rPr sz="1700" b="1" dirty="0">
                <a:latin typeface="Calibri"/>
                <a:cs typeface="Calibri"/>
              </a:rPr>
              <a:t>BI, </a:t>
            </a:r>
            <a:r>
              <a:rPr sz="1700" b="1" spc="-5" dirty="0">
                <a:latin typeface="Calibri"/>
                <a:cs typeface="Calibri"/>
              </a:rPr>
              <a:t>OneDrive,  </a:t>
            </a:r>
            <a:r>
              <a:rPr sz="1700" b="1" spc="-10" dirty="0">
                <a:latin typeface="Calibri"/>
                <a:cs typeface="Calibri"/>
              </a:rPr>
              <a:t>Salesforce, </a:t>
            </a:r>
            <a:r>
              <a:rPr sz="1700" b="1" dirty="0">
                <a:latin typeface="Calibri"/>
                <a:cs typeface="Calibri"/>
              </a:rPr>
              <a:t>and </a:t>
            </a:r>
            <a:r>
              <a:rPr sz="1700" b="1" spc="-10" dirty="0">
                <a:latin typeface="Calibri"/>
                <a:cs typeface="Calibri"/>
              </a:rPr>
              <a:t>SharePoint</a:t>
            </a:r>
            <a:r>
              <a:rPr sz="1700" b="1" spc="-95" dirty="0">
                <a:latin typeface="Calibri"/>
                <a:cs typeface="Calibri"/>
              </a:rPr>
              <a:t> </a:t>
            </a:r>
            <a:r>
              <a:rPr sz="1700" b="1" spc="-5" dirty="0">
                <a:latin typeface="Calibri"/>
                <a:cs typeface="Calibri"/>
              </a:rPr>
              <a:t>Online.</a:t>
            </a:r>
            <a:endParaRPr sz="170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100" b="1" spc="-5" dirty="0">
                <a:latin typeface="Calibri"/>
                <a:cs typeface="Calibri"/>
              </a:rPr>
              <a:t>On-premises</a:t>
            </a:r>
            <a:r>
              <a:rPr sz="2100" b="1" spc="5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connectors:</a:t>
            </a:r>
            <a:endParaRPr sz="2100">
              <a:latin typeface="Calibri"/>
              <a:cs typeface="Calibri"/>
            </a:endParaRPr>
          </a:p>
          <a:p>
            <a:pPr marL="1177925" marR="117475" lvl="2" indent="-233045">
              <a:lnSpc>
                <a:spcPct val="80000"/>
              </a:lnSpc>
              <a:spcBef>
                <a:spcPts val="520"/>
              </a:spcBef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1700" b="1" spc="-5" dirty="0">
                <a:latin typeface="Calibri"/>
                <a:cs typeface="Calibri"/>
              </a:rPr>
              <a:t>SQL </a:t>
            </a:r>
            <a:r>
              <a:rPr sz="1700" b="1" spc="-25" dirty="0">
                <a:latin typeface="Calibri"/>
                <a:cs typeface="Calibri"/>
              </a:rPr>
              <a:t>Server, </a:t>
            </a:r>
            <a:r>
              <a:rPr sz="1700" b="1" spc="-10" dirty="0">
                <a:latin typeface="Calibri"/>
                <a:cs typeface="Calibri"/>
              </a:rPr>
              <a:t>SharePoint </a:t>
            </a:r>
            <a:r>
              <a:rPr sz="1700" b="1" spc="-25" dirty="0">
                <a:latin typeface="Calibri"/>
                <a:cs typeface="Calibri"/>
              </a:rPr>
              <a:t>Server, </a:t>
            </a:r>
            <a:r>
              <a:rPr sz="1700" b="1" spc="-10" dirty="0">
                <a:latin typeface="Calibri"/>
                <a:cs typeface="Calibri"/>
              </a:rPr>
              <a:t>Oracle  </a:t>
            </a:r>
            <a:r>
              <a:rPr sz="1700" b="1" spc="-5" dirty="0">
                <a:latin typeface="Calibri"/>
                <a:cs typeface="Calibri"/>
              </a:rPr>
              <a:t>DB, </a:t>
            </a:r>
            <a:r>
              <a:rPr sz="1700" b="1" spc="-35" dirty="0">
                <a:latin typeface="Calibri"/>
                <a:cs typeface="Calibri"/>
              </a:rPr>
              <a:t>Twitter, </a:t>
            </a:r>
            <a:r>
              <a:rPr sz="1700" b="1" spc="-10" dirty="0">
                <a:latin typeface="Calibri"/>
                <a:cs typeface="Calibri"/>
              </a:rPr>
              <a:t>Salesforce, Facebook, </a:t>
            </a:r>
            <a:r>
              <a:rPr sz="1700" b="1" dirty="0">
                <a:latin typeface="Calibri"/>
                <a:cs typeface="Calibri"/>
              </a:rPr>
              <a:t>and  </a:t>
            </a:r>
            <a:r>
              <a:rPr sz="1700" b="1" spc="-5" dirty="0">
                <a:latin typeface="Calibri"/>
                <a:cs typeface="Calibri"/>
              </a:rPr>
              <a:t>file</a:t>
            </a:r>
            <a:r>
              <a:rPr sz="1700" b="1" spc="-25" dirty="0">
                <a:latin typeface="Calibri"/>
                <a:cs typeface="Calibri"/>
              </a:rPr>
              <a:t> </a:t>
            </a:r>
            <a:r>
              <a:rPr sz="1700" b="1" spc="-5" dirty="0">
                <a:latin typeface="Calibri"/>
                <a:cs typeface="Calibri"/>
              </a:rPr>
              <a:t>shares.</a:t>
            </a:r>
            <a:endParaRPr sz="1700">
              <a:latin typeface="Calibri"/>
              <a:cs typeface="Calibri"/>
            </a:endParaRPr>
          </a:p>
          <a:p>
            <a:pPr marL="711835" lvl="1" indent="-233045">
              <a:lnSpc>
                <a:spcPts val="2490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100" b="1" spc="-15" dirty="0">
                <a:latin typeface="Calibri"/>
                <a:cs typeface="Calibri"/>
              </a:rPr>
              <a:t>Integration </a:t>
            </a:r>
            <a:r>
              <a:rPr sz="2100" b="1" spc="-10" dirty="0">
                <a:latin typeface="Calibri"/>
                <a:cs typeface="Calibri"/>
              </a:rPr>
              <a:t>account</a:t>
            </a:r>
            <a:r>
              <a:rPr sz="2100" b="1" spc="15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connectors:</a:t>
            </a:r>
            <a:endParaRPr sz="2100">
              <a:latin typeface="Calibri"/>
              <a:cs typeface="Calibri"/>
            </a:endParaRPr>
          </a:p>
          <a:p>
            <a:pPr marL="1177925" lvl="2" indent="-233045">
              <a:lnSpc>
                <a:spcPct val="100000"/>
              </a:lnSpc>
              <a:spcBef>
                <a:spcPts val="115"/>
              </a:spcBef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1700" b="1" spc="-10" dirty="0">
                <a:latin typeface="Calibri"/>
                <a:cs typeface="Calibri"/>
              </a:rPr>
              <a:t>Require </a:t>
            </a:r>
            <a:r>
              <a:rPr sz="1700" b="1" dirty="0">
                <a:latin typeface="Calibri"/>
                <a:cs typeface="Calibri"/>
              </a:rPr>
              <a:t>a </a:t>
            </a:r>
            <a:r>
              <a:rPr sz="1700" b="1" spc="-5" dirty="0">
                <a:latin typeface="Calibri"/>
                <a:cs typeface="Calibri"/>
              </a:rPr>
              <a:t>paid-for </a:t>
            </a:r>
            <a:r>
              <a:rPr sz="1700" b="1" spc="-10" dirty="0">
                <a:latin typeface="Calibri"/>
                <a:cs typeface="Calibri"/>
              </a:rPr>
              <a:t>integration</a:t>
            </a:r>
            <a:r>
              <a:rPr sz="1700" b="1" spc="-65" dirty="0">
                <a:latin typeface="Calibri"/>
                <a:cs typeface="Calibri"/>
              </a:rPr>
              <a:t> </a:t>
            </a:r>
            <a:r>
              <a:rPr sz="1700" b="1" spc="-10" dirty="0">
                <a:latin typeface="Calibri"/>
                <a:cs typeface="Calibri"/>
              </a:rPr>
              <a:t>account</a:t>
            </a:r>
            <a:endParaRPr sz="1700">
              <a:latin typeface="Calibri"/>
              <a:cs typeface="Calibri"/>
            </a:endParaRPr>
          </a:p>
          <a:p>
            <a:pPr marL="1177925" lvl="2" indent="-23304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1700" b="1" spc="-20" dirty="0">
                <a:latin typeface="Calibri"/>
                <a:cs typeface="Calibri"/>
              </a:rPr>
              <a:t>Transform </a:t>
            </a:r>
            <a:r>
              <a:rPr sz="1700" b="1" dirty="0">
                <a:latin typeface="Calibri"/>
                <a:cs typeface="Calibri"/>
              </a:rPr>
              <a:t>and </a:t>
            </a:r>
            <a:r>
              <a:rPr sz="1700" b="1" spc="-10" dirty="0">
                <a:latin typeface="Calibri"/>
                <a:cs typeface="Calibri"/>
              </a:rPr>
              <a:t>validate</a:t>
            </a:r>
            <a:r>
              <a:rPr sz="1700" b="1" spc="-60" dirty="0">
                <a:latin typeface="Calibri"/>
                <a:cs typeface="Calibri"/>
              </a:rPr>
              <a:t> </a:t>
            </a:r>
            <a:r>
              <a:rPr sz="1700" b="1" dirty="0">
                <a:latin typeface="Calibri"/>
                <a:cs typeface="Calibri"/>
              </a:rPr>
              <a:t>XML</a:t>
            </a:r>
            <a:endParaRPr sz="1700">
              <a:latin typeface="Calibri"/>
              <a:cs typeface="Calibri"/>
            </a:endParaRPr>
          </a:p>
          <a:p>
            <a:pPr marL="1177925" lvl="2" indent="-233045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1700" b="1" spc="-5" dirty="0">
                <a:latin typeface="Calibri"/>
                <a:cs typeface="Calibri"/>
              </a:rPr>
              <a:t>Encode </a:t>
            </a:r>
            <a:r>
              <a:rPr sz="1700" b="1" dirty="0">
                <a:latin typeface="Calibri"/>
                <a:cs typeface="Calibri"/>
              </a:rPr>
              <a:t>and </a:t>
            </a:r>
            <a:r>
              <a:rPr sz="1700" b="1" spc="-5" dirty="0">
                <a:latin typeface="Calibri"/>
                <a:cs typeface="Calibri"/>
              </a:rPr>
              <a:t>decode flat</a:t>
            </a:r>
            <a:r>
              <a:rPr sz="1700" b="1" spc="-45" dirty="0">
                <a:latin typeface="Calibri"/>
                <a:cs typeface="Calibri"/>
              </a:rPr>
              <a:t> </a:t>
            </a:r>
            <a:r>
              <a:rPr sz="1700" b="1" spc="-5" dirty="0">
                <a:latin typeface="Calibri"/>
                <a:cs typeface="Calibri"/>
              </a:rPr>
              <a:t>files</a:t>
            </a:r>
            <a:endParaRPr sz="1700">
              <a:latin typeface="Calibri"/>
              <a:cs typeface="Calibri"/>
            </a:endParaRPr>
          </a:p>
          <a:p>
            <a:pPr marL="1177925" lvl="2" indent="-233045">
              <a:lnSpc>
                <a:spcPts val="2030"/>
              </a:lnSpc>
              <a:spcBef>
                <a:spcPts val="95"/>
              </a:spcBef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1700" b="1" spc="-10" dirty="0">
                <a:latin typeface="Calibri"/>
                <a:cs typeface="Calibri"/>
              </a:rPr>
              <a:t>Process </a:t>
            </a:r>
            <a:r>
              <a:rPr sz="1700" b="1" dirty="0">
                <a:latin typeface="Calibri"/>
                <a:cs typeface="Calibri"/>
              </a:rPr>
              <a:t>B2B</a:t>
            </a:r>
            <a:r>
              <a:rPr sz="1700" b="1" spc="-25" dirty="0">
                <a:latin typeface="Calibri"/>
                <a:cs typeface="Calibri"/>
              </a:rPr>
              <a:t> </a:t>
            </a:r>
            <a:r>
              <a:rPr sz="1700" b="1" spc="-5" dirty="0">
                <a:latin typeface="Calibri"/>
                <a:cs typeface="Calibri"/>
              </a:rPr>
              <a:t>messages</a:t>
            </a:r>
            <a:endParaRPr sz="1700">
              <a:latin typeface="Calibri"/>
              <a:cs typeface="Calibri"/>
            </a:endParaRPr>
          </a:p>
          <a:p>
            <a:pPr marL="711835" lvl="1" indent="-233045">
              <a:lnSpc>
                <a:spcPts val="2510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100" b="1" spc="-10" dirty="0">
                <a:latin typeface="Calibri"/>
                <a:cs typeface="Calibri"/>
              </a:rPr>
              <a:t>Enterprise</a:t>
            </a:r>
            <a:r>
              <a:rPr sz="2100" b="1" spc="5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connectors:</a:t>
            </a:r>
            <a:endParaRPr sz="2100">
              <a:latin typeface="Calibri"/>
              <a:cs typeface="Calibri"/>
            </a:endParaRPr>
          </a:p>
          <a:p>
            <a:pPr marL="1177925" lvl="2" indent="-23304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1700" b="1" spc="-5" dirty="0">
                <a:latin typeface="Calibri"/>
                <a:cs typeface="Calibri"/>
              </a:rPr>
              <a:t>Incur </a:t>
            </a:r>
            <a:r>
              <a:rPr sz="1700" b="1" spc="-20" dirty="0">
                <a:latin typeface="Calibri"/>
                <a:cs typeface="Calibri"/>
              </a:rPr>
              <a:t>extra</a:t>
            </a:r>
            <a:r>
              <a:rPr sz="1700" b="1" spc="-25" dirty="0">
                <a:latin typeface="Calibri"/>
                <a:cs typeface="Calibri"/>
              </a:rPr>
              <a:t> </a:t>
            </a:r>
            <a:r>
              <a:rPr sz="1700" b="1" spc="-10" dirty="0">
                <a:latin typeface="Calibri"/>
                <a:cs typeface="Calibri"/>
              </a:rPr>
              <a:t>cost</a:t>
            </a:r>
            <a:endParaRPr sz="1700">
              <a:latin typeface="Calibri"/>
              <a:cs typeface="Calibri"/>
            </a:endParaRPr>
          </a:p>
          <a:p>
            <a:pPr marL="1177925" lvl="2" indent="-23304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1700" b="1" spc="-10" dirty="0">
                <a:latin typeface="Calibri"/>
                <a:cs typeface="Calibri"/>
              </a:rPr>
              <a:t>Provide </a:t>
            </a:r>
            <a:r>
              <a:rPr sz="1700" b="1" spc="-5" dirty="0">
                <a:latin typeface="Calibri"/>
                <a:cs typeface="Calibri"/>
              </a:rPr>
              <a:t>access to </a:t>
            </a:r>
            <a:r>
              <a:rPr sz="1700" b="1" spc="-10" dirty="0">
                <a:latin typeface="Calibri"/>
                <a:cs typeface="Calibri"/>
              </a:rPr>
              <a:t>enterprise</a:t>
            </a:r>
            <a:r>
              <a:rPr sz="1700" b="1" spc="-40" dirty="0">
                <a:latin typeface="Calibri"/>
                <a:cs typeface="Calibri"/>
              </a:rPr>
              <a:t> </a:t>
            </a:r>
            <a:r>
              <a:rPr sz="1700" b="1" spc="-15" dirty="0">
                <a:latin typeface="Calibri"/>
                <a:cs typeface="Calibri"/>
              </a:rPr>
              <a:t>systems:</a:t>
            </a:r>
            <a:endParaRPr sz="1700">
              <a:latin typeface="Calibri"/>
              <a:cs typeface="Calibri"/>
            </a:endParaRPr>
          </a:p>
          <a:p>
            <a:pPr marL="1644650" lvl="3" indent="-23304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644650" algn="l"/>
                <a:tab pos="1645285" algn="l"/>
              </a:tabLst>
            </a:pPr>
            <a:r>
              <a:rPr sz="1600" b="1" spc="-5" dirty="0">
                <a:latin typeface="Calibri"/>
                <a:cs typeface="Calibri"/>
              </a:rPr>
              <a:t>Support </a:t>
            </a:r>
            <a:r>
              <a:rPr sz="1600" b="1" spc="-15" dirty="0">
                <a:latin typeface="Calibri"/>
                <a:cs typeface="Calibri"/>
              </a:rPr>
              <a:t>SAP </a:t>
            </a:r>
            <a:r>
              <a:rPr sz="1600" b="1" spc="-5" dirty="0">
                <a:latin typeface="Calibri"/>
                <a:cs typeface="Calibri"/>
              </a:rPr>
              <a:t>and </a:t>
            </a:r>
            <a:r>
              <a:rPr sz="1600" b="1" spc="-10" dirty="0">
                <a:latin typeface="Calibri"/>
                <a:cs typeface="Calibri"/>
              </a:rPr>
              <a:t>IBM</a:t>
            </a:r>
            <a:r>
              <a:rPr sz="1600" b="1" spc="8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MQ.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66232" y="2144267"/>
            <a:ext cx="5908548" cy="2880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99888" y="1720595"/>
            <a:ext cx="6589775" cy="3085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4297680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15" dirty="0">
                <a:solidFill>
                  <a:srgbClr val="0071C5"/>
                </a:solidFill>
              </a:rPr>
              <a:t>Logic </a:t>
            </a:r>
            <a:r>
              <a:rPr sz="4450" spc="10" dirty="0">
                <a:solidFill>
                  <a:srgbClr val="0071C5"/>
                </a:solidFill>
              </a:rPr>
              <a:t>App</a:t>
            </a:r>
            <a:r>
              <a:rPr sz="4450" spc="-75" dirty="0">
                <a:solidFill>
                  <a:srgbClr val="0071C5"/>
                </a:solidFill>
              </a:rPr>
              <a:t> </a:t>
            </a:r>
            <a:r>
              <a:rPr sz="4450" spc="5" dirty="0">
                <a:solidFill>
                  <a:srgbClr val="0071C5"/>
                </a:solidFill>
              </a:rPr>
              <a:t>Example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608482" y="1408480"/>
            <a:ext cx="5583555" cy="198818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6379" algn="l"/>
              </a:tabLst>
            </a:pPr>
            <a:r>
              <a:rPr sz="2850" b="1" spc="-5" dirty="0">
                <a:latin typeface="Calibri"/>
                <a:cs typeface="Calibri"/>
              </a:rPr>
              <a:t>The </a:t>
            </a:r>
            <a:r>
              <a:rPr sz="2850" b="1" dirty="0">
                <a:latin typeface="Calibri"/>
                <a:cs typeface="Calibri"/>
              </a:rPr>
              <a:t>Scheduler </a:t>
            </a:r>
            <a:r>
              <a:rPr sz="2850" b="1" spc="-5" dirty="0">
                <a:latin typeface="Calibri"/>
                <a:cs typeface="Calibri"/>
              </a:rPr>
              <a:t>logic </a:t>
            </a:r>
            <a:r>
              <a:rPr sz="2850" b="1" dirty="0">
                <a:latin typeface="Calibri"/>
                <a:cs typeface="Calibri"/>
              </a:rPr>
              <a:t>app </a:t>
            </a:r>
            <a:r>
              <a:rPr sz="2850" b="1" spc="-10" dirty="0">
                <a:latin typeface="Calibri"/>
                <a:cs typeface="Calibri"/>
              </a:rPr>
              <a:t>consists</a:t>
            </a:r>
            <a:r>
              <a:rPr sz="2850" b="1" spc="55" dirty="0">
                <a:latin typeface="Calibri"/>
                <a:cs typeface="Calibri"/>
              </a:rPr>
              <a:t> </a:t>
            </a:r>
            <a:r>
              <a:rPr sz="2850" b="1" dirty="0">
                <a:latin typeface="Calibri"/>
                <a:cs typeface="Calibri"/>
              </a:rPr>
              <a:t>of:</a:t>
            </a:r>
            <a:endParaRPr sz="28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spc="-10" dirty="0">
                <a:latin typeface="Calibri"/>
                <a:cs typeface="Calibri"/>
              </a:rPr>
              <a:t>Recurrence:</a:t>
            </a:r>
            <a:endParaRPr sz="2450">
              <a:latin typeface="Calibri"/>
              <a:cs typeface="Calibri"/>
            </a:endParaRPr>
          </a:p>
          <a:p>
            <a:pPr marL="1177925" lvl="2" indent="-23304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2050" b="1" spc="-15" dirty="0">
                <a:latin typeface="Calibri"/>
                <a:cs typeface="Calibri"/>
              </a:rPr>
              <a:t>Controls</a:t>
            </a:r>
            <a:r>
              <a:rPr sz="2050" b="1" spc="20" dirty="0">
                <a:latin typeface="Calibri"/>
                <a:cs typeface="Calibri"/>
              </a:rPr>
              <a:t> </a:t>
            </a:r>
            <a:r>
              <a:rPr sz="2050" b="1" spc="-5" dirty="0">
                <a:latin typeface="Calibri"/>
                <a:cs typeface="Calibri"/>
              </a:rPr>
              <a:t>scheduling</a:t>
            </a:r>
            <a:endParaRPr sz="20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175"/>
              </a:spcBef>
              <a:buFont typeface="Arial"/>
              <a:buChar char="•"/>
              <a:tabLst>
                <a:tab pos="712470" algn="l"/>
                <a:tab pos="1290955" algn="l"/>
              </a:tabLst>
            </a:pPr>
            <a:r>
              <a:rPr sz="2450" b="1" spc="-5" dirty="0">
                <a:latin typeface="Calibri"/>
                <a:cs typeface="Calibri"/>
              </a:rPr>
              <a:t>Put	</a:t>
            </a:r>
            <a:r>
              <a:rPr sz="2450" b="1" dirty="0">
                <a:latin typeface="Calibri"/>
                <a:cs typeface="Calibri"/>
              </a:rPr>
              <a:t>a </a:t>
            </a:r>
            <a:r>
              <a:rPr sz="2450" b="1" spc="-10" dirty="0">
                <a:latin typeface="Calibri"/>
                <a:cs typeface="Calibri"/>
              </a:rPr>
              <a:t>message </a:t>
            </a:r>
            <a:r>
              <a:rPr sz="2450" b="1" dirty="0">
                <a:latin typeface="Calibri"/>
                <a:cs typeface="Calibri"/>
              </a:rPr>
              <a:t>on a</a:t>
            </a:r>
            <a:r>
              <a:rPr sz="2450" b="1" spc="-30" dirty="0">
                <a:latin typeface="Calibri"/>
                <a:cs typeface="Calibri"/>
              </a:rPr>
              <a:t> </a:t>
            </a:r>
            <a:r>
              <a:rPr sz="2450" b="1" spc="-10" dirty="0">
                <a:latin typeface="Calibri"/>
                <a:cs typeface="Calibri"/>
              </a:rPr>
              <a:t>queue:</a:t>
            </a:r>
            <a:endParaRPr sz="2450">
              <a:latin typeface="Calibri"/>
              <a:cs typeface="Calibri"/>
            </a:endParaRPr>
          </a:p>
          <a:p>
            <a:pPr marL="1177925" lvl="2" indent="-233045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2050" b="1" spc="-15" dirty="0">
                <a:latin typeface="Calibri"/>
                <a:cs typeface="Calibri"/>
              </a:rPr>
              <a:t>Designates </a:t>
            </a:r>
            <a:r>
              <a:rPr sz="2050" b="1" spc="-10" dirty="0">
                <a:latin typeface="Calibri"/>
                <a:cs typeface="Calibri"/>
              </a:rPr>
              <a:t>the </a:t>
            </a:r>
            <a:r>
              <a:rPr sz="2050" b="1" spc="-20" dirty="0">
                <a:latin typeface="Calibri"/>
                <a:cs typeface="Calibri"/>
              </a:rPr>
              <a:t>target </a:t>
            </a:r>
            <a:r>
              <a:rPr sz="2050" b="1" spc="-25" dirty="0">
                <a:latin typeface="Calibri"/>
                <a:cs typeface="Calibri"/>
              </a:rPr>
              <a:t>Storage</a:t>
            </a:r>
            <a:r>
              <a:rPr sz="2050" b="1" spc="65" dirty="0">
                <a:latin typeface="Calibri"/>
                <a:cs typeface="Calibri"/>
              </a:rPr>
              <a:t> </a:t>
            </a:r>
            <a:r>
              <a:rPr sz="2050" b="1" spc="-15" dirty="0">
                <a:latin typeface="Calibri"/>
                <a:cs typeface="Calibri"/>
              </a:rPr>
              <a:t>queue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1687" y="4058411"/>
            <a:ext cx="5905500" cy="1505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245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Series</a:t>
            </a:r>
            <a:r>
              <a:rPr sz="2800" b="1" spc="-15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Agenda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49516" y="3048380"/>
            <a:ext cx="438340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2"/>
              </a:rPr>
              <a:t>https://aka.ms/azurecsg</a:t>
            </a:r>
            <a:endParaRPr sz="325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8055" y="1412747"/>
            <a:ext cx="718185" cy="716280"/>
          </a:xfrm>
          <a:custGeom>
            <a:avLst/>
            <a:gdLst/>
            <a:ahLst/>
            <a:cxnLst/>
            <a:rect l="l" t="t" r="r" b="b"/>
            <a:pathLst>
              <a:path w="718185" h="716280">
                <a:moveTo>
                  <a:pt x="0" y="716279"/>
                </a:moveTo>
                <a:lnTo>
                  <a:pt x="717804" y="716279"/>
                </a:lnTo>
                <a:lnTo>
                  <a:pt x="717804" y="0"/>
                </a:lnTo>
                <a:lnTo>
                  <a:pt x="0" y="0"/>
                </a:lnTo>
                <a:lnTo>
                  <a:pt x="0" y="716279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7092" y="1670176"/>
            <a:ext cx="60159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8055" y="2156459"/>
            <a:ext cx="728980" cy="716280"/>
          </a:xfrm>
          <a:custGeom>
            <a:avLst/>
            <a:gdLst/>
            <a:ahLst/>
            <a:cxnLst/>
            <a:rect l="l" t="t" r="r" b="b"/>
            <a:pathLst>
              <a:path w="728980" h="716280">
                <a:moveTo>
                  <a:pt x="0" y="716279"/>
                </a:moveTo>
                <a:lnTo>
                  <a:pt x="728472" y="716279"/>
                </a:lnTo>
                <a:lnTo>
                  <a:pt x="728472" y="0"/>
                </a:lnTo>
                <a:lnTo>
                  <a:pt x="0" y="0"/>
                </a:lnTo>
                <a:lnTo>
                  <a:pt x="0" y="716279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8837" y="2414904"/>
            <a:ext cx="107353" cy="176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76527" y="1412747"/>
            <a:ext cx="5808345" cy="69532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80340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420"/>
              </a:spcBef>
            </a:pPr>
            <a:r>
              <a:rPr sz="1800" spc="-5" dirty="0">
                <a:solidFill>
                  <a:srgbClr val="BEBEBE"/>
                </a:solidFill>
                <a:latin typeface="Segoe UI"/>
                <a:cs typeface="Segoe UI"/>
              </a:rPr>
              <a:t>Deploy and </a:t>
            </a:r>
            <a:r>
              <a:rPr sz="1800" spc="-10" dirty="0">
                <a:solidFill>
                  <a:srgbClr val="BEBEBE"/>
                </a:solidFill>
                <a:latin typeface="Segoe UI"/>
                <a:cs typeface="Segoe UI"/>
              </a:rPr>
              <a:t>Configure Infrastructure</a:t>
            </a:r>
            <a:r>
              <a:rPr sz="1800" spc="-40" dirty="0">
                <a:solidFill>
                  <a:srgbClr val="BEBEBE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BEBEBE"/>
                </a:solidFill>
                <a:latin typeface="Segoe UI"/>
                <a:cs typeface="Segoe UI"/>
              </a:rPr>
              <a:t>(25-30%)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5008" y="2898647"/>
            <a:ext cx="721360" cy="751840"/>
          </a:xfrm>
          <a:prstGeom prst="rect">
            <a:avLst/>
          </a:prstGeom>
          <a:solidFill>
            <a:srgbClr val="0071C5"/>
          </a:solidFill>
        </p:spPr>
        <p:txBody>
          <a:bodyPr vert="horz" wrap="square" lIns="0" tIns="19304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520"/>
              </a:spcBef>
            </a:pPr>
            <a:r>
              <a:rPr sz="1950" dirty="0">
                <a:solidFill>
                  <a:srgbClr val="FFFFFF"/>
                </a:solidFill>
                <a:latin typeface="Segoe UI"/>
                <a:cs typeface="Segoe UI"/>
              </a:rPr>
              <a:t>3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6527" y="2156459"/>
            <a:ext cx="5808345" cy="71628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0129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585"/>
              </a:spcBef>
            </a:pPr>
            <a:r>
              <a:rPr sz="1800" spc="-10" dirty="0">
                <a:latin typeface="Segoe UI"/>
                <a:cs typeface="Segoe UI"/>
              </a:rPr>
              <a:t>Implement Workloads </a:t>
            </a:r>
            <a:r>
              <a:rPr sz="1800" dirty="0">
                <a:latin typeface="Segoe UI"/>
                <a:cs typeface="Segoe UI"/>
              </a:rPr>
              <a:t>and </a:t>
            </a:r>
            <a:r>
              <a:rPr sz="1800" spc="-5" dirty="0">
                <a:latin typeface="Segoe UI"/>
                <a:cs typeface="Segoe UI"/>
              </a:rPr>
              <a:t>Security</a:t>
            </a:r>
            <a:r>
              <a:rPr sz="1800" spc="5" dirty="0">
                <a:latin typeface="Segoe UI"/>
                <a:cs typeface="Segoe UI"/>
              </a:rPr>
              <a:t> </a:t>
            </a:r>
            <a:r>
              <a:rPr sz="1800" dirty="0">
                <a:latin typeface="Segoe UI"/>
                <a:cs typeface="Segoe UI"/>
              </a:rPr>
              <a:t>(20-25%)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5008" y="3649979"/>
            <a:ext cx="721360" cy="716280"/>
          </a:xfrm>
          <a:prstGeom prst="rect">
            <a:avLst/>
          </a:prstGeom>
          <a:solidFill>
            <a:srgbClr val="0071C5"/>
          </a:solidFill>
        </p:spPr>
        <p:txBody>
          <a:bodyPr vert="horz" wrap="square" lIns="0" tIns="1885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85"/>
              </a:spcBef>
            </a:pPr>
            <a:r>
              <a:rPr sz="1950" dirty="0">
                <a:solidFill>
                  <a:srgbClr val="FFFFFF"/>
                </a:solidFill>
                <a:latin typeface="Segoe UI"/>
                <a:cs typeface="Segoe UI"/>
              </a:rPr>
              <a:t>4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6527" y="2898647"/>
            <a:ext cx="5808345" cy="7518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0129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585"/>
              </a:spcBef>
            </a:pPr>
            <a:r>
              <a:rPr sz="1800" spc="-10" dirty="0">
                <a:solidFill>
                  <a:srgbClr val="BEBEBE"/>
                </a:solidFill>
                <a:latin typeface="Segoe UI"/>
                <a:cs typeface="Segoe UI"/>
              </a:rPr>
              <a:t>Create </a:t>
            </a:r>
            <a:r>
              <a:rPr sz="1800" spc="-5" dirty="0">
                <a:solidFill>
                  <a:srgbClr val="BEBEBE"/>
                </a:solidFill>
                <a:latin typeface="Segoe UI"/>
                <a:cs typeface="Segoe UI"/>
              </a:rPr>
              <a:t>and Deploy Apps</a:t>
            </a:r>
            <a:r>
              <a:rPr sz="1800" spc="-10" dirty="0">
                <a:solidFill>
                  <a:srgbClr val="BEBEBE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BEBEBE"/>
                </a:solidFill>
                <a:latin typeface="Segoe UI"/>
                <a:cs typeface="Segoe UI"/>
              </a:rPr>
              <a:t>(5-10%)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5008" y="4402835"/>
            <a:ext cx="721360" cy="718185"/>
          </a:xfrm>
          <a:prstGeom prst="rect">
            <a:avLst/>
          </a:prstGeom>
          <a:solidFill>
            <a:srgbClr val="0071C5"/>
          </a:solidFill>
        </p:spPr>
        <p:txBody>
          <a:bodyPr vert="horz" wrap="square" lIns="0" tIns="1816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30"/>
              </a:spcBef>
            </a:pPr>
            <a:r>
              <a:rPr sz="1950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6527" y="3649979"/>
            <a:ext cx="5808345" cy="71628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01930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590"/>
              </a:spcBef>
            </a:pPr>
            <a:r>
              <a:rPr sz="1800" spc="-10" dirty="0">
                <a:solidFill>
                  <a:srgbClr val="BEBEBE"/>
                </a:solidFill>
                <a:latin typeface="Segoe UI"/>
                <a:cs typeface="Segoe UI"/>
              </a:rPr>
              <a:t>Implement </a:t>
            </a:r>
            <a:r>
              <a:rPr sz="1800" spc="-5" dirty="0">
                <a:solidFill>
                  <a:srgbClr val="BEBEBE"/>
                </a:solidFill>
                <a:latin typeface="Segoe UI"/>
                <a:cs typeface="Segoe UI"/>
              </a:rPr>
              <a:t>Authentication </a:t>
            </a:r>
            <a:r>
              <a:rPr sz="1800" dirty="0">
                <a:solidFill>
                  <a:srgbClr val="BEBEBE"/>
                </a:solidFill>
                <a:latin typeface="Segoe UI"/>
                <a:cs typeface="Segoe UI"/>
              </a:rPr>
              <a:t>and </a:t>
            </a:r>
            <a:r>
              <a:rPr sz="1800" spc="-10" dirty="0">
                <a:solidFill>
                  <a:srgbClr val="BEBEBE"/>
                </a:solidFill>
                <a:latin typeface="Segoe UI"/>
                <a:cs typeface="Segoe UI"/>
              </a:rPr>
              <a:t>Secure </a:t>
            </a:r>
            <a:r>
              <a:rPr sz="1800" spc="-5" dirty="0">
                <a:solidFill>
                  <a:srgbClr val="BEBEBE"/>
                </a:solidFill>
                <a:latin typeface="Segoe UI"/>
                <a:cs typeface="Segoe UI"/>
              </a:rPr>
              <a:t>Data</a:t>
            </a:r>
            <a:r>
              <a:rPr sz="1800" spc="5" dirty="0">
                <a:solidFill>
                  <a:srgbClr val="BEBEBE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BEBEBE"/>
                </a:solidFill>
                <a:latin typeface="Segoe UI"/>
                <a:cs typeface="Segoe UI"/>
              </a:rPr>
              <a:t>(5-10%)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6527" y="4402835"/>
            <a:ext cx="5808345" cy="71818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20256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595"/>
              </a:spcBef>
            </a:pPr>
            <a:r>
              <a:rPr sz="1800" spc="-10" dirty="0">
                <a:solidFill>
                  <a:srgbClr val="BEBEBE"/>
                </a:solidFill>
                <a:latin typeface="Segoe UI"/>
                <a:cs typeface="Segoe UI"/>
              </a:rPr>
              <a:t>Develop </a:t>
            </a:r>
            <a:r>
              <a:rPr sz="1800" dirty="0">
                <a:solidFill>
                  <a:srgbClr val="BEBEBE"/>
                </a:solidFill>
                <a:latin typeface="Segoe UI"/>
                <a:cs typeface="Segoe UI"/>
              </a:rPr>
              <a:t>for the </a:t>
            </a:r>
            <a:r>
              <a:rPr sz="1800" spc="-5" dirty="0">
                <a:solidFill>
                  <a:srgbClr val="BEBEBE"/>
                </a:solidFill>
                <a:latin typeface="Segoe UI"/>
                <a:cs typeface="Segoe UI"/>
              </a:rPr>
              <a:t>Cloud</a:t>
            </a:r>
            <a:r>
              <a:rPr sz="1800" spc="-55" dirty="0">
                <a:solidFill>
                  <a:srgbClr val="BEBEBE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BEBEBE"/>
                </a:solidFill>
                <a:latin typeface="Segoe UI"/>
                <a:cs typeface="Segoe UI"/>
              </a:rPr>
              <a:t>(20-25%)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482" y="189102"/>
            <a:ext cx="5915025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spc="15" dirty="0">
                <a:solidFill>
                  <a:srgbClr val="0071C5"/>
                </a:solidFill>
              </a:rPr>
              <a:t>Logic </a:t>
            </a:r>
            <a:r>
              <a:rPr sz="4450" spc="10" dirty="0">
                <a:solidFill>
                  <a:srgbClr val="0071C5"/>
                </a:solidFill>
              </a:rPr>
              <a:t>App </a:t>
            </a:r>
            <a:r>
              <a:rPr sz="4450" spc="5" dirty="0">
                <a:solidFill>
                  <a:srgbClr val="0071C5"/>
                </a:solidFill>
              </a:rPr>
              <a:t>Example</a:t>
            </a:r>
            <a:r>
              <a:rPr sz="4450" spc="-80" dirty="0">
                <a:solidFill>
                  <a:srgbClr val="0071C5"/>
                </a:solidFill>
              </a:rPr>
              <a:t> </a:t>
            </a:r>
            <a:r>
              <a:rPr sz="4450" spc="-5" dirty="0">
                <a:solidFill>
                  <a:srgbClr val="0071C5"/>
                </a:solidFill>
              </a:rPr>
              <a:t>(cont.)</a:t>
            </a:r>
            <a:endParaRPr sz="4450"/>
          </a:p>
        </p:txBody>
      </p:sp>
      <p:sp>
        <p:nvSpPr>
          <p:cNvPr id="3" name="object 3"/>
          <p:cNvSpPr txBox="1"/>
          <p:nvPr/>
        </p:nvSpPr>
        <p:spPr>
          <a:xfrm>
            <a:off x="608482" y="1408480"/>
            <a:ext cx="4398010" cy="20402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6379" algn="l"/>
              </a:tabLst>
            </a:pPr>
            <a:r>
              <a:rPr sz="2850" b="1" spc="-125" dirty="0">
                <a:latin typeface="Calibri"/>
                <a:cs typeface="Calibri"/>
              </a:rPr>
              <a:t>To </a:t>
            </a:r>
            <a:r>
              <a:rPr sz="2850" b="1" spc="-10" dirty="0">
                <a:latin typeface="Calibri"/>
                <a:cs typeface="Calibri"/>
              </a:rPr>
              <a:t>customize </a:t>
            </a:r>
            <a:r>
              <a:rPr sz="2850" b="1" dirty="0">
                <a:latin typeface="Calibri"/>
                <a:cs typeface="Calibri"/>
              </a:rPr>
              <a:t>the</a:t>
            </a:r>
            <a:r>
              <a:rPr sz="2850" b="1" spc="90" dirty="0">
                <a:latin typeface="Calibri"/>
                <a:cs typeface="Calibri"/>
              </a:rPr>
              <a:t> </a:t>
            </a:r>
            <a:r>
              <a:rPr sz="2850" b="1" spc="-5" dirty="0">
                <a:latin typeface="Calibri"/>
                <a:cs typeface="Calibri"/>
              </a:rPr>
              <a:t>workflow:</a:t>
            </a:r>
            <a:endParaRPr sz="28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spc="-5" dirty="0">
                <a:latin typeface="Calibri"/>
                <a:cs typeface="Calibri"/>
              </a:rPr>
              <a:t>Add a </a:t>
            </a:r>
            <a:r>
              <a:rPr sz="2450" b="1" spc="-20" dirty="0">
                <a:latin typeface="Calibri"/>
                <a:cs typeface="Calibri"/>
              </a:rPr>
              <a:t>extra</a:t>
            </a:r>
            <a:r>
              <a:rPr sz="2450" b="1" spc="-25" dirty="0">
                <a:latin typeface="Calibri"/>
                <a:cs typeface="Calibri"/>
              </a:rPr>
              <a:t> </a:t>
            </a:r>
            <a:r>
              <a:rPr sz="2450" b="1" spc="-5" dirty="0">
                <a:latin typeface="Calibri"/>
                <a:cs typeface="Calibri"/>
              </a:rPr>
              <a:t>action:</a:t>
            </a:r>
            <a:endParaRPr sz="2450">
              <a:latin typeface="Calibri"/>
              <a:cs typeface="Calibri"/>
            </a:endParaRPr>
          </a:p>
          <a:p>
            <a:pPr marL="1177925" lvl="2" indent="-23304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77925" algn="l"/>
                <a:tab pos="1178560" algn="l"/>
              </a:tabLst>
            </a:pPr>
            <a:r>
              <a:rPr sz="2050" b="1" spc="-20" dirty="0">
                <a:latin typeface="Calibri"/>
                <a:cs typeface="Calibri"/>
              </a:rPr>
              <a:t>Variable </a:t>
            </a:r>
            <a:r>
              <a:rPr sz="2050" b="1" spc="-10" dirty="0">
                <a:latin typeface="Calibri"/>
                <a:cs typeface="Calibri"/>
              </a:rPr>
              <a:t>(Initialize</a:t>
            </a:r>
            <a:r>
              <a:rPr sz="2050" b="1" spc="15" dirty="0">
                <a:latin typeface="Calibri"/>
                <a:cs typeface="Calibri"/>
              </a:rPr>
              <a:t> </a:t>
            </a:r>
            <a:r>
              <a:rPr sz="2050" b="1" spc="-20" dirty="0">
                <a:latin typeface="Calibri"/>
                <a:cs typeface="Calibri"/>
              </a:rPr>
              <a:t>Variable)</a:t>
            </a:r>
            <a:endParaRPr sz="20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175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spc="-5" dirty="0">
                <a:latin typeface="Calibri"/>
                <a:cs typeface="Calibri"/>
              </a:rPr>
              <a:t>Modify </a:t>
            </a:r>
            <a:r>
              <a:rPr sz="2450" b="1" dirty="0">
                <a:latin typeface="Calibri"/>
                <a:cs typeface="Calibri"/>
              </a:rPr>
              <a:t>the </a:t>
            </a:r>
            <a:r>
              <a:rPr sz="2450" b="1" spc="-5" dirty="0">
                <a:latin typeface="Calibri"/>
                <a:cs typeface="Calibri"/>
              </a:rPr>
              <a:t>action</a:t>
            </a:r>
            <a:r>
              <a:rPr sz="2450" b="1" spc="-45" dirty="0">
                <a:latin typeface="Calibri"/>
                <a:cs typeface="Calibri"/>
              </a:rPr>
              <a:t> </a:t>
            </a:r>
            <a:r>
              <a:rPr sz="2450" b="1" spc="-10" dirty="0">
                <a:latin typeface="Calibri"/>
                <a:cs typeface="Calibri"/>
              </a:rPr>
              <a:t>sequence</a:t>
            </a:r>
            <a:endParaRPr sz="24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712470" algn="l"/>
              </a:tabLst>
            </a:pPr>
            <a:r>
              <a:rPr sz="2450" b="1" spc="-5" dirty="0">
                <a:latin typeface="Calibri"/>
                <a:cs typeface="Calibri"/>
              </a:rPr>
              <a:t>Add </a:t>
            </a:r>
            <a:r>
              <a:rPr sz="2450" b="1" spc="-10" dirty="0">
                <a:latin typeface="Calibri"/>
                <a:cs typeface="Calibri"/>
              </a:rPr>
              <a:t>variable </a:t>
            </a:r>
            <a:r>
              <a:rPr sz="2450" b="1" spc="-15" dirty="0">
                <a:latin typeface="Calibri"/>
                <a:cs typeface="Calibri"/>
              </a:rPr>
              <a:t>to </a:t>
            </a:r>
            <a:r>
              <a:rPr sz="2450" b="1" spc="-5" dirty="0">
                <a:latin typeface="Calibri"/>
                <a:cs typeface="Calibri"/>
              </a:rPr>
              <a:t>the </a:t>
            </a:r>
            <a:r>
              <a:rPr sz="2450" b="1" spc="-10" dirty="0">
                <a:latin typeface="Calibri"/>
                <a:cs typeface="Calibri"/>
              </a:rPr>
              <a:t>message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21223" y="1720595"/>
            <a:ext cx="3332987" cy="2720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34043" y="2439922"/>
            <a:ext cx="3400044" cy="4458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0679" y="0"/>
            <a:ext cx="6995159" cy="6995159"/>
          </a:xfrm>
          <a:custGeom>
            <a:avLst/>
            <a:gdLst/>
            <a:ahLst/>
            <a:cxnLst/>
            <a:rect l="l" t="t" r="r" b="b"/>
            <a:pathLst>
              <a:path w="6995159" h="6995159">
                <a:moveTo>
                  <a:pt x="0" y="6995159"/>
                </a:moveTo>
                <a:lnTo>
                  <a:pt x="6995159" y="6995159"/>
                </a:lnTo>
                <a:lnTo>
                  <a:pt x="6995159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1145" y="643247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6"/>
                </a:moveTo>
                <a:lnTo>
                  <a:pt x="0" y="13216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8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20"/>
                </a:lnTo>
                <a:lnTo>
                  <a:pt x="57071" y="45820"/>
                </a:lnTo>
                <a:lnTo>
                  <a:pt x="44202" y="13216"/>
                </a:lnTo>
                <a:close/>
              </a:path>
              <a:path w="1007110" h="194309">
                <a:moveTo>
                  <a:pt x="57071" y="45820"/>
                </a:moveTo>
                <a:lnTo>
                  <a:pt x="28304" y="45820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6"/>
                </a:lnTo>
                <a:lnTo>
                  <a:pt x="106061" y="191216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20"/>
                </a:lnTo>
                <a:lnTo>
                  <a:pt x="88374" y="125127"/>
                </a:lnTo>
                <a:lnTo>
                  <a:pt x="57071" y="45820"/>
                </a:lnTo>
                <a:close/>
              </a:path>
              <a:path w="1007110" h="194309">
                <a:moveTo>
                  <a:pt x="192675" y="45820"/>
                </a:moveTo>
                <a:lnTo>
                  <a:pt x="163505" y="45820"/>
                </a:lnTo>
                <a:lnTo>
                  <a:pt x="162988" y="55376"/>
                </a:lnTo>
                <a:lnTo>
                  <a:pt x="162722" y="64104"/>
                </a:lnTo>
                <a:lnTo>
                  <a:pt x="162611" y="191216"/>
                </a:lnTo>
                <a:lnTo>
                  <a:pt x="192675" y="191216"/>
                </a:lnTo>
                <a:lnTo>
                  <a:pt x="192675" y="45820"/>
                </a:lnTo>
                <a:close/>
              </a:path>
              <a:path w="1007110" h="194309">
                <a:moveTo>
                  <a:pt x="192675" y="13216"/>
                </a:moveTo>
                <a:lnTo>
                  <a:pt x="151128" y="13216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20"/>
                </a:lnTo>
                <a:lnTo>
                  <a:pt x="192675" y="45820"/>
                </a:lnTo>
                <a:lnTo>
                  <a:pt x="192675" y="13216"/>
                </a:lnTo>
                <a:close/>
              </a:path>
              <a:path w="1007110" h="194309">
                <a:moveTo>
                  <a:pt x="251880" y="63444"/>
                </a:moveTo>
                <a:lnTo>
                  <a:pt x="221815" y="63444"/>
                </a:lnTo>
                <a:lnTo>
                  <a:pt x="221815" y="191216"/>
                </a:lnTo>
                <a:lnTo>
                  <a:pt x="251880" y="191216"/>
                </a:lnTo>
                <a:lnTo>
                  <a:pt x="251880" y="63444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8"/>
                </a:lnTo>
                <a:lnTo>
                  <a:pt x="219190" y="31720"/>
                </a:lnTo>
                <a:lnTo>
                  <a:pt x="220950" y="36127"/>
                </a:lnTo>
                <a:lnTo>
                  <a:pt x="224470" y="39652"/>
                </a:lnTo>
                <a:lnTo>
                  <a:pt x="228019" y="42295"/>
                </a:lnTo>
                <a:lnTo>
                  <a:pt x="232433" y="44059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2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60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8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20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5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1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6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2" y="113617"/>
                </a:lnTo>
                <a:lnTo>
                  <a:pt x="714957" y="128652"/>
                </a:lnTo>
                <a:lnTo>
                  <a:pt x="716102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4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47936" y="171182"/>
                </a:lnTo>
                <a:lnTo>
                  <a:pt x="954993" y="183836"/>
                </a:lnTo>
                <a:lnTo>
                  <a:pt x="966854" y="191367"/>
                </a:lnTo>
                <a:lnTo>
                  <a:pt x="983600" y="193860"/>
                </a:lnTo>
                <a:lnTo>
                  <a:pt x="991563" y="193860"/>
                </a:lnTo>
                <a:lnTo>
                  <a:pt x="995978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8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6415" y="815339"/>
            <a:ext cx="5125211" cy="5362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7451" y="2680461"/>
            <a:ext cx="260731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Managing</a:t>
            </a:r>
            <a:r>
              <a:rPr sz="2800" b="1" spc="-12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Azure  </a:t>
            </a: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Functions</a:t>
            </a:r>
            <a:endParaRPr sz="2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4483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Overview </a:t>
            </a:r>
            <a:r>
              <a:rPr sz="28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of </a:t>
            </a: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Azure</a:t>
            </a:r>
            <a:r>
              <a:rPr sz="2800" b="1" spc="-18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Functions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683" y="1791715"/>
            <a:ext cx="8074659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Serverless compute</a:t>
            </a:r>
            <a:r>
              <a:rPr sz="2400" b="1" spc="-16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service: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Eliminates the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need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to explicitly provision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or manage</a:t>
            </a:r>
            <a:r>
              <a:rPr sz="2000" b="1" spc="-6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infrastructure</a:t>
            </a:r>
            <a:endParaRPr sz="2000">
              <a:latin typeface="Segoe UI"/>
              <a:cs typeface="Segoe UI"/>
            </a:endParaRPr>
          </a:p>
          <a:p>
            <a:pPr marL="12700" marR="848994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Enables running code on-demand or in response to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trigger 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Incurs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charges only when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 active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63909" y="3473384"/>
            <a:ext cx="4817977" cy="2797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4333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Features </a:t>
            </a:r>
            <a:r>
              <a:rPr sz="28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of </a:t>
            </a: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Azure</a:t>
            </a:r>
            <a:r>
              <a:rPr sz="2800" b="1" spc="-1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Functions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683" y="1791716"/>
            <a:ext cx="9462135" cy="4112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Support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for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 range </a:t>
            </a:r>
            <a:r>
              <a:rPr sz="2000" b="1" spc="-25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programming</a:t>
            </a:r>
            <a:r>
              <a:rPr sz="2000" b="1" spc="-1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languages:</a:t>
            </a:r>
            <a:endParaRPr sz="2000">
              <a:latin typeface="Segoe UI"/>
              <a:cs typeface="Segoe UI"/>
            </a:endParaRPr>
          </a:p>
          <a:p>
            <a:pPr marL="12700" algn="just">
              <a:lnSpc>
                <a:spcPts val="2155"/>
              </a:lnSpc>
              <a:spcBef>
                <a:spcPts val="5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C#, F#, Node.js, Python, </a:t>
            </a:r>
            <a:r>
              <a:rPr sz="1800" b="1" spc="-80" dirty="0">
                <a:solidFill>
                  <a:srgbClr val="0078D2"/>
                </a:solidFill>
                <a:latin typeface="Segoe UI Semibold"/>
                <a:cs typeface="Segoe UI Semibold"/>
              </a:rPr>
              <a:t>PHP,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batch, bash,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or any</a:t>
            </a:r>
            <a:r>
              <a:rPr sz="1800" b="1" spc="16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executable.</a:t>
            </a:r>
            <a:endParaRPr sz="1800">
              <a:latin typeface="Segoe UI Semibold"/>
              <a:cs typeface="Segoe UI Semibold"/>
            </a:endParaRPr>
          </a:p>
          <a:p>
            <a:pPr marL="12700" algn="just">
              <a:lnSpc>
                <a:spcPts val="2395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Pay-per-use pricing</a:t>
            </a:r>
            <a:r>
              <a:rPr sz="2000" b="1" spc="-4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model</a:t>
            </a:r>
            <a:endParaRPr sz="2000">
              <a:latin typeface="Segoe UI"/>
              <a:cs typeface="Segoe UI"/>
            </a:endParaRPr>
          </a:p>
          <a:p>
            <a:pPr marL="12700" algn="just">
              <a:lnSpc>
                <a:spcPct val="100000"/>
              </a:lnSpc>
            </a:pP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Support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for custom</a:t>
            </a:r>
            <a:r>
              <a:rPr sz="2000" b="1" spc="-4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dependencies:</a:t>
            </a:r>
            <a:endParaRPr sz="2000">
              <a:latin typeface="Segoe UI"/>
              <a:cs typeface="Segoe UI"/>
            </a:endParaRPr>
          </a:p>
          <a:p>
            <a:pPr marL="12700" algn="just">
              <a:lnSpc>
                <a:spcPts val="2155"/>
              </a:lnSpc>
              <a:spcBef>
                <a:spcPts val="10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NuGet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NPM-based libraries.</a:t>
            </a:r>
            <a:endParaRPr sz="1800">
              <a:latin typeface="Segoe UI Semibold"/>
              <a:cs typeface="Segoe UI Semibold"/>
            </a:endParaRPr>
          </a:p>
          <a:p>
            <a:pPr marL="12700" algn="just">
              <a:lnSpc>
                <a:spcPts val="2395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Integration with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most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popular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OAuth</a:t>
            </a:r>
            <a:r>
              <a:rPr sz="2000" b="1" spc="-7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providers:</a:t>
            </a:r>
            <a:endParaRPr sz="2000">
              <a:latin typeface="Segoe UI"/>
              <a:cs typeface="Segoe UI"/>
            </a:endParaRPr>
          </a:p>
          <a:p>
            <a:pPr marL="12700" marR="3128010" algn="just">
              <a:lnSpc>
                <a:spcPct val="100000"/>
              </a:lnSpc>
              <a:spcBef>
                <a:spcPts val="10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Azure </a:t>
            </a:r>
            <a:r>
              <a:rPr sz="1800" b="1" spc="-35" dirty="0">
                <a:solidFill>
                  <a:srgbClr val="0078D2"/>
                </a:solidFill>
                <a:latin typeface="Segoe UI Semibold"/>
                <a:cs typeface="Segoe UI Semibold"/>
              </a:rPr>
              <a:t>AD,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Facebook,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Google, </a:t>
            </a:r>
            <a:r>
              <a:rPr sz="1800" b="1" spc="-35" dirty="0">
                <a:solidFill>
                  <a:srgbClr val="0078D2"/>
                </a:solidFill>
                <a:latin typeface="Segoe UI Semibold"/>
                <a:cs typeface="Segoe UI Semibold"/>
              </a:rPr>
              <a:t>Twitter,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 Microsoft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Account.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Integration with other Azure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services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and SaaS apps.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Flexible</a:t>
            </a:r>
            <a:r>
              <a:rPr sz="2000" b="1" spc="-2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development:</a:t>
            </a:r>
            <a:endParaRPr sz="2000">
              <a:latin typeface="Segoe UI"/>
              <a:cs typeface="Segoe UI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Directly from the Azure 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portal</a:t>
            </a:r>
            <a:endParaRPr sz="1800">
              <a:latin typeface="Segoe UI Semibold"/>
              <a:cs typeface="Segoe UI Semibold"/>
            </a:endParaRPr>
          </a:p>
          <a:p>
            <a:pPr marL="12700" algn="just">
              <a:lnSpc>
                <a:spcPts val="2155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Via continuous integration through GitHub,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VSTS,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other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supported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development</a:t>
            </a:r>
            <a:r>
              <a:rPr sz="1800" b="1" spc="8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tools.</a:t>
            </a:r>
            <a:endParaRPr sz="1800">
              <a:latin typeface="Segoe UI Semibold"/>
              <a:cs typeface="Segoe UI Semibold"/>
            </a:endParaRPr>
          </a:p>
          <a:p>
            <a:pPr marL="12700" algn="just">
              <a:lnSpc>
                <a:spcPts val="2395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Open-source: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available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on</a:t>
            </a:r>
            <a:r>
              <a:rPr sz="2000" b="1" spc="-2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GitHub.</a:t>
            </a:r>
            <a:endParaRPr sz="2000">
              <a:latin typeface="Segoe UI"/>
              <a:cs typeface="Segoe UI"/>
            </a:endParaRPr>
          </a:p>
          <a:p>
            <a:pPr marL="12700" algn="just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Ease 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code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reuse:</a:t>
            </a:r>
            <a:endParaRPr sz="2000">
              <a:latin typeface="Segoe UI"/>
              <a:cs typeface="Segoe UI"/>
            </a:endParaRPr>
          </a:p>
          <a:p>
            <a:pPr marL="12700" algn="just">
              <a:lnSpc>
                <a:spcPct val="100000"/>
              </a:lnSpc>
              <a:spcBef>
                <a:spcPts val="10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Developers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can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reuse their functions in multiple</a:t>
            </a:r>
            <a:r>
              <a:rPr sz="1800" b="1" spc="6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applications.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4300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Azure Functions</a:t>
            </a:r>
            <a:r>
              <a:rPr sz="2800" b="1" spc="-13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(Examples)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683" y="1791716"/>
            <a:ext cx="21615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Web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app</a:t>
            </a:r>
            <a:r>
              <a:rPr sz="2000" b="1" spc="-8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backend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8683" y="3315969"/>
            <a:ext cx="29711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Real-time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file</a:t>
            </a:r>
            <a:r>
              <a:rPr sz="2000" b="1" spc="-3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processing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8683" y="4840350"/>
            <a:ext cx="37217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Automation </a:t>
            </a:r>
            <a:r>
              <a:rPr sz="2000" b="1" spc="-25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scheduled tasks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01996" y="1525523"/>
            <a:ext cx="4632959" cy="1632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97423" y="3456431"/>
            <a:ext cx="3928872" cy="1673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97423" y="5414771"/>
            <a:ext cx="2930652" cy="1516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350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Function </a:t>
            </a:r>
            <a:r>
              <a:rPr sz="28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Service</a:t>
            </a:r>
            <a:r>
              <a:rPr sz="2800" b="1" spc="-14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Plans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683" y="1791715"/>
            <a:ext cx="7313930" cy="3472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Hosting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plans: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Consumption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Plan: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Azure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provides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all the 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necessary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compute resources 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on-demand</a:t>
            </a:r>
            <a:endParaRPr sz="1800">
              <a:latin typeface="Segoe UI Semibold"/>
              <a:cs typeface="Segoe UI Semibold"/>
            </a:endParaRPr>
          </a:p>
          <a:p>
            <a:pPr marL="12700" marR="3269615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Automatic scaling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CPU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 </a:t>
            </a:r>
            <a:r>
              <a:rPr sz="1800" b="1" spc="10" dirty="0">
                <a:solidFill>
                  <a:srgbClr val="0078D2"/>
                </a:solidFill>
                <a:latin typeface="Segoe UI Semibold"/>
                <a:cs typeface="Segoe UI Semibold"/>
              </a:rPr>
              <a:t>memory 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Billing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is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based</a:t>
            </a:r>
            <a:r>
              <a:rPr sz="1800" b="1" spc="4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on:</a:t>
            </a:r>
            <a:endParaRPr sz="1800">
              <a:latin typeface="Segoe UI Semibold"/>
              <a:cs typeface="Segoe UI Semibold"/>
            </a:endParaRPr>
          </a:p>
          <a:p>
            <a:pPr marL="12700" marR="4951730">
              <a:lnSpc>
                <a:spcPct val="100000"/>
              </a:lnSpc>
            </a:pPr>
            <a:r>
              <a:rPr sz="1800" b="1" spc="-5" dirty="0">
                <a:solidFill>
                  <a:srgbClr val="3B3B41"/>
                </a:solidFill>
                <a:latin typeface="Segoe UI"/>
                <a:cs typeface="Segoe UI"/>
              </a:rPr>
              <a:t>number </a:t>
            </a:r>
            <a:r>
              <a:rPr sz="1800" b="1" spc="-15" dirty="0">
                <a:solidFill>
                  <a:srgbClr val="3B3B41"/>
                </a:solidFill>
                <a:latin typeface="Segoe UI"/>
                <a:cs typeface="Segoe UI"/>
              </a:rPr>
              <a:t>of</a:t>
            </a:r>
            <a:r>
              <a:rPr sz="1800" b="1" spc="-7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3B3B41"/>
                </a:solidFill>
                <a:latin typeface="Segoe UI"/>
                <a:cs typeface="Segoe UI"/>
              </a:rPr>
              <a:t>executions  execution time  </a:t>
            </a:r>
            <a:r>
              <a:rPr sz="1800" b="1" spc="10" dirty="0">
                <a:solidFill>
                  <a:srgbClr val="3B3B41"/>
                </a:solidFill>
                <a:latin typeface="Segoe UI"/>
                <a:cs typeface="Segoe UI"/>
              </a:rPr>
              <a:t>memory</a:t>
            </a:r>
            <a:r>
              <a:rPr sz="1800" b="1" spc="-1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1800" b="1" dirty="0">
                <a:solidFill>
                  <a:srgbClr val="3B3B41"/>
                </a:solidFill>
                <a:latin typeface="Segoe UI"/>
                <a:cs typeface="Segoe UI"/>
              </a:rPr>
              <a:t>used.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ts val="2395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App </a:t>
            </a:r>
            <a:r>
              <a:rPr sz="2000" b="1" spc="10" dirty="0">
                <a:solidFill>
                  <a:srgbClr val="3B3B41"/>
                </a:solidFill>
                <a:latin typeface="Segoe UI"/>
                <a:cs typeface="Segoe UI"/>
              </a:rPr>
              <a:t>Service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Plan:</a:t>
            </a:r>
            <a:endParaRPr sz="20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The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same resource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billing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model as for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web,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mobile,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 API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apps  Allows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for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leveraging underutilized App 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Service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deployments  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Required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for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Linux-based function</a:t>
            </a:r>
            <a:r>
              <a:rPr sz="1800" b="1" spc="3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apps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83752" y="3378707"/>
            <a:ext cx="3302507" cy="3293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30486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Function</a:t>
            </a:r>
            <a:r>
              <a:rPr sz="2800" b="1" spc="-1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Templates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683" y="1791715"/>
            <a:ext cx="7015480" cy="2526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Simplify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creating</a:t>
            </a:r>
            <a:r>
              <a:rPr sz="2400" b="1" spc="-1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functions</a:t>
            </a:r>
            <a:r>
              <a:rPr sz="2400" b="1" spc="-1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for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specific</a:t>
            </a:r>
            <a:r>
              <a:rPr sz="2400" b="1" spc="-12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trigger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type: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10" dirty="0">
                <a:solidFill>
                  <a:srgbClr val="3B3B41"/>
                </a:solidFill>
                <a:latin typeface="Segoe UI"/>
                <a:cs typeface="Segoe UI"/>
              </a:rPr>
              <a:t>HTTP</a:t>
            </a:r>
            <a:endParaRPr sz="2000">
              <a:latin typeface="Segoe UI"/>
              <a:cs typeface="Segoe UI"/>
            </a:endParaRPr>
          </a:p>
          <a:p>
            <a:pPr marL="12700" marR="575564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Timer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Blob  Event</a:t>
            </a:r>
            <a:r>
              <a:rPr sz="2000" b="1" spc="-8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Hub 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GitHub 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Webhook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Queue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91034" y="2843629"/>
            <a:ext cx="8248109" cy="1470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3816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Implementing</a:t>
            </a:r>
            <a:r>
              <a:rPr sz="2800" b="1" spc="-12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Functions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683" y="1791715"/>
            <a:ext cx="27679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In-portal</a:t>
            </a:r>
            <a:r>
              <a:rPr sz="2400" b="1" spc="-13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authoring</a:t>
            </a:r>
            <a:endParaRPr sz="24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In-portal</a:t>
            </a:r>
            <a:r>
              <a:rPr sz="2400" b="1" spc="-16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monitoring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8447" y="1701865"/>
            <a:ext cx="6776136" cy="3758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7219" y="4216907"/>
            <a:ext cx="6324600" cy="2487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1377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Bindings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683" y="1791715"/>
            <a:ext cx="4561205" cy="2404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Link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functions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other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services</a:t>
            </a:r>
            <a:r>
              <a:rPr sz="2400" b="1" spc="-42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as: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Inputs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Outputs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Configurable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in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</a:t>
            </a:r>
            <a:r>
              <a:rPr sz="2400" b="1" spc="-34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portal: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Accessible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via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the Integrate</a:t>
            </a:r>
            <a:r>
              <a:rPr sz="2000" b="1" spc="-3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link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00471" y="2048255"/>
            <a:ext cx="6315456" cy="1620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58484" y="3895344"/>
            <a:ext cx="5627814" cy="2769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2589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Function</a:t>
            </a:r>
            <a:r>
              <a:rPr sz="28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Scaling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683" y="1791715"/>
            <a:ext cx="6474460" cy="2496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Relies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on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platform-managed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Scale</a:t>
            </a:r>
            <a:r>
              <a:rPr sz="2400" b="1" spc="-34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Controller 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Scale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Controller:</a:t>
            </a:r>
            <a:endParaRPr sz="2400">
              <a:latin typeface="Segoe UI Semibold"/>
              <a:cs typeface="Segoe UI Semibold"/>
            </a:endParaRPr>
          </a:p>
          <a:p>
            <a:pPr marL="12700" marR="3197225" algn="just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Monitors the rate </a:t>
            </a:r>
            <a:r>
              <a:rPr sz="2000" b="1" spc="-25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events  Controls horizontal scaling  </a:t>
            </a:r>
            <a:r>
              <a:rPr sz="2000" b="1" spc="-15" dirty="0">
                <a:solidFill>
                  <a:srgbClr val="3B3B41"/>
                </a:solidFill>
                <a:latin typeface="Segoe UI"/>
                <a:cs typeface="Segoe UI"/>
              </a:rPr>
              <a:t>Relies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on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heuristics:</a:t>
            </a:r>
            <a:endParaRPr sz="2000">
              <a:latin typeface="Segoe UI"/>
              <a:cs typeface="Segoe U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E.g. for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Queue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Storage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 trigger:</a:t>
            </a:r>
            <a:endParaRPr sz="1800">
              <a:latin typeface="Segoe UI Semibold"/>
              <a:cs typeface="Segoe UI Semibold"/>
            </a:endParaRPr>
          </a:p>
          <a:p>
            <a:pPr marL="12700" algn="just">
              <a:lnSpc>
                <a:spcPct val="100000"/>
              </a:lnSpc>
            </a:pPr>
            <a:r>
              <a:rPr sz="18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1800" b="1" spc="-5" dirty="0">
                <a:solidFill>
                  <a:srgbClr val="3B3B41"/>
                </a:solidFill>
                <a:latin typeface="Segoe UI"/>
                <a:cs typeface="Segoe UI"/>
              </a:rPr>
              <a:t>queue</a:t>
            </a:r>
            <a:r>
              <a:rPr sz="1800" b="1" spc="-1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1800" b="1" spc="-5" dirty="0">
                <a:solidFill>
                  <a:srgbClr val="3B3B41"/>
                </a:solidFill>
                <a:latin typeface="Segoe UI"/>
                <a:cs typeface="Segoe UI"/>
              </a:rPr>
              <a:t>length</a:t>
            </a:r>
            <a:endParaRPr sz="1800">
              <a:latin typeface="Segoe UI"/>
              <a:cs typeface="Segoe UI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1800" b="1" spc="-5" dirty="0">
                <a:solidFill>
                  <a:srgbClr val="3B3B41"/>
                </a:solidFill>
                <a:latin typeface="Segoe UI"/>
                <a:cs typeface="Segoe UI"/>
              </a:rPr>
              <a:t>age </a:t>
            </a:r>
            <a:r>
              <a:rPr sz="1800" b="1" spc="-15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1800" b="1" spc="-10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1800" b="1" spc="-5" dirty="0">
                <a:solidFill>
                  <a:srgbClr val="3B3B41"/>
                </a:solidFill>
                <a:latin typeface="Segoe UI"/>
                <a:cs typeface="Segoe UI"/>
              </a:rPr>
              <a:t>oldest</a:t>
            </a:r>
            <a:r>
              <a:rPr sz="1800" b="1" dirty="0">
                <a:solidFill>
                  <a:srgbClr val="3B3B41"/>
                </a:solidFill>
                <a:latin typeface="Segoe UI"/>
                <a:cs typeface="Segoe UI"/>
              </a:rPr>
              <a:t> message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01100" y="2566597"/>
            <a:ext cx="6740819" cy="4100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Jordan Radkov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0334" y="1478726"/>
            <a:ext cx="8760501" cy="3075457"/>
          </a:xfrm>
        </p:spPr>
        <p:txBody>
          <a:bodyPr/>
          <a:lstStyle/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855" dirty="0"/>
              <a:t>Cloud Solution Architect based in the Munich</a:t>
            </a:r>
          </a:p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855" dirty="0"/>
              <a:t>10+years in the industry  in infrastructure administration , automation and now cloud</a:t>
            </a:r>
          </a:p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855" dirty="0"/>
              <a:t>Constant learner - </a:t>
            </a:r>
            <a:r>
              <a:rPr lang="en-US" sz="2855" dirty="0" err="1"/>
              <a:t>Ancora</a:t>
            </a:r>
            <a:r>
              <a:rPr lang="en-US" sz="2855" dirty="0"/>
              <a:t> </a:t>
            </a:r>
            <a:r>
              <a:rPr lang="en-US" sz="2855" dirty="0" err="1"/>
              <a:t>Imparo</a:t>
            </a:r>
            <a:endParaRPr lang="en-US" sz="2855" dirty="0"/>
          </a:p>
          <a:p>
            <a:pPr marL="457063" indent="-457063">
              <a:buFont typeface="Arial" panose="020B0604020202020204" pitchFamily="34" charset="0"/>
              <a:buChar char="•"/>
            </a:pPr>
            <a:endParaRPr lang="en-US" sz="2855" dirty="0"/>
          </a:p>
          <a:p>
            <a:r>
              <a:rPr lang="en-US" sz="2855" dirty="0"/>
              <a:t>           </a:t>
            </a:r>
            <a:endParaRPr lang="en-US" sz="2855" dirty="0">
              <a:sym typeface="Wingdings" panose="05000000000000000000" pitchFamily="2" charset="2"/>
            </a:endParaRPr>
          </a:p>
          <a:p>
            <a:endParaRPr lang="en-US" sz="2855" dirty="0">
              <a:sym typeface="Wingdings" panose="05000000000000000000" pitchFamily="2" charset="2"/>
            </a:endParaRPr>
          </a:p>
        </p:txBody>
      </p:sp>
      <p:pic>
        <p:nvPicPr>
          <p:cNvPr id="6" name="Picture 5" descr="cid:image002.png@01D4D475.9A48EE40">
            <a:extLst>
              <a:ext uri="{FF2B5EF4-FFF2-40B4-BE49-F238E27FC236}">
                <a16:creationId xmlns:a16="http://schemas.microsoft.com/office/drawing/2014/main" id="{002283B9-6CBF-4775-93DC-59EED0FBB34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8" y="3866656"/>
            <a:ext cx="1266502" cy="126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id:image001.png@01D4D475.9A48EE40">
            <a:extLst>
              <a:ext uri="{FF2B5EF4-FFF2-40B4-BE49-F238E27FC236}">
                <a16:creationId xmlns:a16="http://schemas.microsoft.com/office/drawing/2014/main" id="{68BDB258-FE3A-4943-84A1-BE13251045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311" y="3862714"/>
            <a:ext cx="1266502" cy="126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5DB02-4F84-46A4-A141-B2C366F615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050" y="1513458"/>
            <a:ext cx="2135377" cy="2135377"/>
          </a:xfrm>
          <a:prstGeom prst="rect">
            <a:avLst/>
          </a:prstGeom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1B08509E-B5B6-4E79-8680-5771BA5D9782}"/>
              </a:ext>
            </a:extLst>
          </p:cNvPr>
          <p:cNvSpPr/>
          <p:nvPr/>
        </p:nvSpPr>
        <p:spPr>
          <a:xfrm>
            <a:off x="3433094" y="3881127"/>
            <a:ext cx="1211381" cy="12480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343F6D2-D0D7-45D5-924F-A556D4574E29}"/>
              </a:ext>
            </a:extLst>
          </p:cNvPr>
          <p:cNvSpPr/>
          <p:nvPr/>
        </p:nvSpPr>
        <p:spPr>
          <a:xfrm>
            <a:off x="3321050" y="5670616"/>
            <a:ext cx="810767" cy="8275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EA86FFEC-9EA6-4EF0-82F9-D370B85253E5}"/>
              </a:ext>
            </a:extLst>
          </p:cNvPr>
          <p:cNvSpPr/>
          <p:nvPr/>
        </p:nvSpPr>
        <p:spPr>
          <a:xfrm>
            <a:off x="2194814" y="5693476"/>
            <a:ext cx="812291" cy="8046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E8F8B1DF-0860-4938-ACA3-75F19B4BE0EF}"/>
              </a:ext>
            </a:extLst>
          </p:cNvPr>
          <p:cNvSpPr/>
          <p:nvPr/>
        </p:nvSpPr>
        <p:spPr>
          <a:xfrm>
            <a:off x="1064007" y="5670616"/>
            <a:ext cx="812291" cy="8275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115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0679" y="0"/>
            <a:ext cx="6995159" cy="6995159"/>
          </a:xfrm>
          <a:custGeom>
            <a:avLst/>
            <a:gdLst/>
            <a:ahLst/>
            <a:cxnLst/>
            <a:rect l="l" t="t" r="r" b="b"/>
            <a:pathLst>
              <a:path w="6995159" h="6995159">
                <a:moveTo>
                  <a:pt x="0" y="6995159"/>
                </a:moveTo>
                <a:lnTo>
                  <a:pt x="6995159" y="6995159"/>
                </a:lnTo>
                <a:lnTo>
                  <a:pt x="6995159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1145" y="643247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6"/>
                </a:moveTo>
                <a:lnTo>
                  <a:pt x="0" y="13216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8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20"/>
                </a:lnTo>
                <a:lnTo>
                  <a:pt x="57071" y="45820"/>
                </a:lnTo>
                <a:lnTo>
                  <a:pt x="44202" y="13216"/>
                </a:lnTo>
                <a:close/>
              </a:path>
              <a:path w="1007110" h="194309">
                <a:moveTo>
                  <a:pt x="57071" y="45820"/>
                </a:moveTo>
                <a:lnTo>
                  <a:pt x="28304" y="45820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6"/>
                </a:lnTo>
                <a:lnTo>
                  <a:pt x="106061" y="191216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20"/>
                </a:lnTo>
                <a:lnTo>
                  <a:pt x="88374" y="125127"/>
                </a:lnTo>
                <a:lnTo>
                  <a:pt x="57071" y="45820"/>
                </a:lnTo>
                <a:close/>
              </a:path>
              <a:path w="1007110" h="194309">
                <a:moveTo>
                  <a:pt x="192675" y="45820"/>
                </a:moveTo>
                <a:lnTo>
                  <a:pt x="163505" y="45820"/>
                </a:lnTo>
                <a:lnTo>
                  <a:pt x="162988" y="55376"/>
                </a:lnTo>
                <a:lnTo>
                  <a:pt x="162722" y="64104"/>
                </a:lnTo>
                <a:lnTo>
                  <a:pt x="162611" y="191216"/>
                </a:lnTo>
                <a:lnTo>
                  <a:pt x="192675" y="191216"/>
                </a:lnTo>
                <a:lnTo>
                  <a:pt x="192675" y="45820"/>
                </a:lnTo>
                <a:close/>
              </a:path>
              <a:path w="1007110" h="194309">
                <a:moveTo>
                  <a:pt x="192675" y="13216"/>
                </a:moveTo>
                <a:lnTo>
                  <a:pt x="151128" y="13216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20"/>
                </a:lnTo>
                <a:lnTo>
                  <a:pt x="192675" y="45820"/>
                </a:lnTo>
                <a:lnTo>
                  <a:pt x="192675" y="13216"/>
                </a:lnTo>
                <a:close/>
              </a:path>
              <a:path w="1007110" h="194309">
                <a:moveTo>
                  <a:pt x="251880" y="63444"/>
                </a:moveTo>
                <a:lnTo>
                  <a:pt x="221815" y="63444"/>
                </a:lnTo>
                <a:lnTo>
                  <a:pt x="221815" y="191216"/>
                </a:lnTo>
                <a:lnTo>
                  <a:pt x="251880" y="191216"/>
                </a:lnTo>
                <a:lnTo>
                  <a:pt x="251880" y="63444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8"/>
                </a:lnTo>
                <a:lnTo>
                  <a:pt x="219190" y="31720"/>
                </a:lnTo>
                <a:lnTo>
                  <a:pt x="220950" y="36127"/>
                </a:lnTo>
                <a:lnTo>
                  <a:pt x="224470" y="39652"/>
                </a:lnTo>
                <a:lnTo>
                  <a:pt x="228019" y="42295"/>
                </a:lnTo>
                <a:lnTo>
                  <a:pt x="232433" y="44059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2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60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8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20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5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1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6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2" y="113617"/>
                </a:lnTo>
                <a:lnTo>
                  <a:pt x="714957" y="128652"/>
                </a:lnTo>
                <a:lnTo>
                  <a:pt x="716102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4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47936" y="171182"/>
                </a:lnTo>
                <a:lnTo>
                  <a:pt x="954993" y="183836"/>
                </a:lnTo>
                <a:lnTo>
                  <a:pt x="966854" y="191367"/>
                </a:lnTo>
                <a:lnTo>
                  <a:pt x="983600" y="193860"/>
                </a:lnTo>
                <a:lnTo>
                  <a:pt x="991563" y="193860"/>
                </a:lnTo>
                <a:lnTo>
                  <a:pt x="995978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8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6415" y="815339"/>
            <a:ext cx="5125211" cy="5362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7451" y="3064509"/>
            <a:ext cx="3006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Manage </a:t>
            </a: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Event</a:t>
            </a:r>
            <a:r>
              <a:rPr sz="2800" b="1" spc="-1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Grid</a:t>
            </a:r>
            <a:endParaRPr sz="2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3604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Overview </a:t>
            </a:r>
            <a:r>
              <a:rPr sz="28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of </a:t>
            </a: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Event</a:t>
            </a:r>
            <a:r>
              <a:rPr sz="2800" b="1" spc="-1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Grid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683" y="1791715"/>
            <a:ext cx="10810875" cy="3775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Managed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event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routing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service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with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wide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range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of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benefits: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Simplifies event</a:t>
            </a:r>
            <a:r>
              <a:rPr sz="2000" b="1" spc="-2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delivery: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Connects multiple event sources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destinations, including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virtually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all Azure 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services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and</a:t>
            </a:r>
            <a:r>
              <a:rPr sz="1800" b="1" spc="11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custom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sources</a:t>
            </a:r>
            <a:endParaRPr sz="1800">
              <a:latin typeface="Segoe UI Semibold"/>
              <a:cs typeface="Segoe UI Semibold"/>
            </a:endParaRPr>
          </a:p>
          <a:p>
            <a:pPr marL="12700" marR="400685">
              <a:lnSpc>
                <a:spcPct val="100000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Provides fully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managed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event delivery, intelligent filtering,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the ability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send events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multiple  recipients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at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once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Eliminates polling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the associated cost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</a:t>
            </a:r>
            <a:r>
              <a:rPr sz="1800" b="1" spc="9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latency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Decouples event publishers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from subscribers by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using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pub/sub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model and HTTP-based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event delivery,  Simplifies building scalable 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serverless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applications,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microservices, and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distributed</a:t>
            </a:r>
            <a:r>
              <a:rPr sz="1800" b="1" spc="15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systems.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395"/>
              </a:lnSpc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Facilitates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developing reliable cloud</a:t>
            </a:r>
            <a:r>
              <a:rPr sz="2000" b="1" spc="-4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applications:</a:t>
            </a:r>
            <a:endParaRPr sz="2000">
              <a:latin typeface="Segoe UI"/>
              <a:cs typeface="Segoe UI"/>
            </a:endParaRPr>
          </a:p>
          <a:p>
            <a:pPr marL="12700" marR="292290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Supports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massive auto-scaling with near-real-time notifications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for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changes  Implements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reactive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programming leveraging guaranteed event 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delivery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Promotes focus on product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innovation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31775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Event </a:t>
            </a:r>
            <a:r>
              <a:rPr sz="28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Grid</a:t>
            </a:r>
            <a:r>
              <a:rPr sz="2800" b="1" spc="-14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Concepts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683" y="1791715"/>
            <a:ext cx="261683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56285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Event</a:t>
            </a:r>
            <a:r>
              <a:rPr sz="2400" b="1" spc="-1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Sources  </a:t>
            </a:r>
            <a:r>
              <a:rPr sz="2400" b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Topics</a:t>
            </a:r>
            <a:endParaRPr sz="24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Event</a:t>
            </a:r>
            <a:r>
              <a:rPr sz="2400" b="1" spc="-16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Subscriptions 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Event</a:t>
            </a:r>
            <a:r>
              <a:rPr sz="2400" b="1" spc="-12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Handlers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44709" y="1728106"/>
            <a:ext cx="7284081" cy="4851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3197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Event </a:t>
            </a:r>
            <a:r>
              <a:rPr sz="28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Grid</a:t>
            </a:r>
            <a:r>
              <a:rPr sz="2800" b="1" spc="-17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Examples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683" y="1791715"/>
            <a:ext cx="454215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Serverless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application</a:t>
            </a:r>
            <a:r>
              <a:rPr sz="2400" b="1" spc="-17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architecture</a:t>
            </a:r>
            <a:endParaRPr sz="2400">
              <a:latin typeface="Segoe UI Semibold"/>
              <a:cs typeface="Segoe UI Semibold"/>
            </a:endParaRPr>
          </a:p>
          <a:p>
            <a:pPr marL="12700" marR="1459865">
              <a:lnSpc>
                <a:spcPct val="300100"/>
              </a:lnSpc>
            </a:pP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Ops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automation  Application</a:t>
            </a:r>
            <a:r>
              <a:rPr sz="2400" b="1" spc="-16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integration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1714" y="1691606"/>
            <a:ext cx="4314652" cy="1277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99206" y="3274033"/>
            <a:ext cx="4050550" cy="13306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45450" y="4903644"/>
            <a:ext cx="2603224" cy="1427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5100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Implementing Event </a:t>
            </a:r>
            <a:r>
              <a:rPr sz="28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Grid (Part</a:t>
            </a:r>
            <a:r>
              <a:rPr sz="2800" b="1" spc="-229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1)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683" y="1791715"/>
            <a:ext cx="7263130" cy="344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Implementation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components:</a:t>
            </a:r>
            <a:endParaRPr sz="2400">
              <a:latin typeface="Segoe UI Semibold"/>
              <a:cs typeface="Segoe UI Semibold"/>
            </a:endParaRPr>
          </a:p>
          <a:p>
            <a:pPr marL="12700" marR="287655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Event source: Azure Blob </a:t>
            </a:r>
            <a:r>
              <a:rPr sz="2000" b="1" spc="-15" dirty="0">
                <a:solidFill>
                  <a:srgbClr val="3B3B41"/>
                </a:solidFill>
                <a:latin typeface="Segoe UI"/>
                <a:cs typeface="Segoe UI"/>
              </a:rPr>
              <a:t>Storage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Event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Handler: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Azure Queue </a:t>
            </a:r>
            <a:r>
              <a:rPr sz="2000" b="1" spc="-15" dirty="0">
                <a:solidFill>
                  <a:srgbClr val="3B3B41"/>
                </a:solidFill>
                <a:latin typeface="Segoe UI"/>
                <a:cs typeface="Segoe UI"/>
              </a:rPr>
              <a:t>Storage 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Implementation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steps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(part</a:t>
            </a:r>
            <a:r>
              <a:rPr sz="2400" b="1" spc="-24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1):</a:t>
            </a:r>
            <a:endParaRPr sz="2400">
              <a:latin typeface="Segoe UI Semibold"/>
              <a:cs typeface="Segoe UI Semibold"/>
            </a:endParaRPr>
          </a:p>
          <a:p>
            <a:pPr marL="702945" indent="-457200">
              <a:lnSpc>
                <a:spcPct val="100000"/>
              </a:lnSpc>
              <a:spcBef>
                <a:spcPts val="5"/>
              </a:spcBef>
              <a:buSzPct val="90000"/>
              <a:buAutoNum type="arabicPeriod"/>
              <a:tabLst>
                <a:tab pos="702945" algn="l"/>
                <a:tab pos="703580" algn="l"/>
              </a:tabLst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Create an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Azure </a:t>
            </a:r>
            <a:r>
              <a:rPr sz="2000" b="1" spc="-15" dirty="0">
                <a:solidFill>
                  <a:srgbClr val="3B3B41"/>
                </a:solidFill>
                <a:latin typeface="Segoe UI"/>
                <a:cs typeface="Segoe UI"/>
              </a:rPr>
              <a:t>Storage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account (Blob</a:t>
            </a:r>
            <a:r>
              <a:rPr sz="2000" b="1" spc="3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storage)</a:t>
            </a:r>
            <a:endParaRPr sz="2000">
              <a:latin typeface="Segoe UI"/>
              <a:cs typeface="Segoe UI"/>
            </a:endParaRPr>
          </a:p>
          <a:p>
            <a:pPr marL="702945" indent="-457200">
              <a:lnSpc>
                <a:spcPct val="100000"/>
              </a:lnSpc>
              <a:buSzPct val="90000"/>
              <a:buAutoNum type="arabicPeriod"/>
              <a:tabLst>
                <a:tab pos="702945" algn="l"/>
                <a:tab pos="703580" algn="l"/>
              </a:tabLst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Create an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Azure </a:t>
            </a:r>
            <a:r>
              <a:rPr sz="2000" b="1" spc="-15" dirty="0">
                <a:solidFill>
                  <a:srgbClr val="3B3B41"/>
                </a:solidFill>
                <a:latin typeface="Segoe UI"/>
                <a:cs typeface="Segoe UI"/>
              </a:rPr>
              <a:t>Storage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account (general purpose</a:t>
            </a:r>
            <a:r>
              <a:rPr sz="2000" b="1" spc="8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v1))</a:t>
            </a:r>
            <a:endParaRPr sz="2000">
              <a:latin typeface="Segoe UI"/>
              <a:cs typeface="Segoe UI"/>
            </a:endParaRPr>
          </a:p>
          <a:p>
            <a:pPr marL="702945" indent="-457200">
              <a:lnSpc>
                <a:spcPct val="100000"/>
              </a:lnSpc>
              <a:buSzPct val="90000"/>
              <a:buAutoNum type="arabicPeriod"/>
              <a:tabLst>
                <a:tab pos="702945" algn="l"/>
                <a:tab pos="703580" algn="l"/>
              </a:tabLst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Create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an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Azure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Storage</a:t>
            </a:r>
            <a:r>
              <a:rPr sz="2000" b="1" spc="1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queue</a:t>
            </a:r>
            <a:endParaRPr sz="2000">
              <a:latin typeface="Segoe UI"/>
              <a:cs typeface="Segoe UI"/>
            </a:endParaRPr>
          </a:p>
          <a:p>
            <a:pPr marL="702945" indent="-457200">
              <a:lnSpc>
                <a:spcPct val="100000"/>
              </a:lnSpc>
              <a:spcBef>
                <a:spcPts val="5"/>
              </a:spcBef>
              <a:buSzPct val="90000"/>
              <a:buAutoNum type="arabicPeriod"/>
              <a:tabLst>
                <a:tab pos="702945" algn="l"/>
                <a:tab pos="703580" algn="l"/>
              </a:tabLst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Create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event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source: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155"/>
              </a:lnSpc>
              <a:spcBef>
                <a:spcPts val="5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Use the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When a new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blob is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uploaded</a:t>
            </a:r>
            <a:r>
              <a:rPr sz="1800" b="1" spc="8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template</a:t>
            </a:r>
            <a:endParaRPr sz="1800">
              <a:latin typeface="Segoe UI Semibold"/>
              <a:cs typeface="Segoe UI Semibold"/>
            </a:endParaRPr>
          </a:p>
          <a:p>
            <a:pPr marL="702945" indent="-457200">
              <a:lnSpc>
                <a:spcPts val="2395"/>
              </a:lnSpc>
              <a:buSzPct val="90000"/>
              <a:buAutoNum type="arabicPeriod" startAt="5"/>
              <a:tabLst>
                <a:tab pos="702945" algn="l"/>
                <a:tab pos="703580" algn="l"/>
              </a:tabLst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Configure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event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source: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When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prompted, provide the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Blob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storage</a:t>
            </a:r>
            <a:r>
              <a:rPr sz="1800" b="1" spc="5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account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50152" y="1735835"/>
            <a:ext cx="5183124" cy="1018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93023" y="2750819"/>
            <a:ext cx="1629155" cy="10911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32014" y="3050698"/>
            <a:ext cx="1747459" cy="11326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55435" y="4273295"/>
            <a:ext cx="2313432" cy="14264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38031" y="4719827"/>
            <a:ext cx="3195828" cy="1211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51542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Implementing Event </a:t>
            </a:r>
            <a:r>
              <a:rPr sz="28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Grid (Part</a:t>
            </a:r>
            <a:r>
              <a:rPr sz="2800" b="1" spc="-23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2)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683" y="1791715"/>
            <a:ext cx="6087110" cy="2465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Implementation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steps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(part</a:t>
            </a:r>
            <a:r>
              <a:rPr sz="2400" b="1" spc="-23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2):</a:t>
            </a:r>
            <a:endParaRPr sz="2400">
              <a:latin typeface="Segoe UI Semibold"/>
              <a:cs typeface="Segoe UI Semibold"/>
            </a:endParaRPr>
          </a:p>
          <a:p>
            <a:pPr marL="528955" indent="-283210">
              <a:lnSpc>
                <a:spcPct val="100000"/>
              </a:lnSpc>
              <a:buAutoNum type="arabicPeriod" startAt="6"/>
              <a:tabLst>
                <a:tab pos="529590" algn="l"/>
              </a:tabLst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Edit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Logic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App:</a:t>
            </a:r>
            <a:endParaRPr sz="2000">
              <a:latin typeface="Segoe UI"/>
              <a:cs typeface="Segoe UI"/>
            </a:endParaRPr>
          </a:p>
          <a:p>
            <a:pPr marL="478790">
              <a:lnSpc>
                <a:spcPct val="100000"/>
              </a:lnSpc>
              <a:spcBef>
                <a:spcPts val="10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One condition: </a:t>
            </a:r>
            <a:r>
              <a:rPr sz="1800" b="1" spc="-35" dirty="0">
                <a:solidFill>
                  <a:srgbClr val="0078D2"/>
                </a:solidFill>
                <a:latin typeface="Segoe UI Semibold"/>
                <a:cs typeface="Segoe UI Semibold"/>
              </a:rPr>
              <a:t>True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whenever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blob is</a:t>
            </a:r>
            <a:r>
              <a:rPr sz="1800" b="1" spc="5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created</a:t>
            </a:r>
            <a:endParaRPr sz="1800">
              <a:latin typeface="Segoe UI Semibold"/>
              <a:cs typeface="Segoe UI Semibold"/>
            </a:endParaRPr>
          </a:p>
          <a:p>
            <a:pPr marL="478790">
              <a:lnSpc>
                <a:spcPts val="2155"/>
              </a:lnSpc>
              <a:spcBef>
                <a:spcPts val="5"/>
              </a:spcBef>
            </a:pP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One action: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Add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message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the</a:t>
            </a:r>
            <a:r>
              <a:rPr sz="1800" b="1" spc="5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queue.</a:t>
            </a:r>
            <a:endParaRPr sz="1800">
              <a:latin typeface="Segoe UI Semibold"/>
              <a:cs typeface="Segoe UI Semibold"/>
            </a:endParaRPr>
          </a:p>
          <a:p>
            <a:pPr marL="528955" indent="-283210">
              <a:lnSpc>
                <a:spcPts val="2395"/>
              </a:lnSpc>
              <a:buAutoNum type="arabicPeriod" startAt="7"/>
              <a:tabLst>
                <a:tab pos="529590" algn="l"/>
              </a:tabLst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Save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changes and </a:t>
            </a:r>
            <a:r>
              <a:rPr sz="2000" b="1" spc="10" dirty="0">
                <a:solidFill>
                  <a:srgbClr val="3B3B41"/>
                </a:solidFill>
                <a:latin typeface="Segoe UI"/>
                <a:cs typeface="Segoe UI"/>
              </a:rPr>
              <a:t>start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Logic</a:t>
            </a:r>
            <a:r>
              <a:rPr sz="2000" b="1" spc="-5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App</a:t>
            </a:r>
            <a:endParaRPr sz="2000">
              <a:latin typeface="Segoe UI"/>
              <a:cs typeface="Segoe UI"/>
            </a:endParaRPr>
          </a:p>
          <a:p>
            <a:pPr marL="528955" indent="-283210">
              <a:lnSpc>
                <a:spcPct val="100000"/>
              </a:lnSpc>
              <a:buAutoNum type="arabicPeriod" startAt="7"/>
              <a:tabLst>
                <a:tab pos="529590" algn="l"/>
              </a:tabLst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Create an storage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container and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upload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 blob</a:t>
            </a:r>
            <a:endParaRPr sz="2000">
              <a:latin typeface="Segoe UI"/>
              <a:cs typeface="Segoe UI"/>
            </a:endParaRPr>
          </a:p>
          <a:p>
            <a:pPr marL="528955" indent="-283210">
              <a:lnSpc>
                <a:spcPct val="100000"/>
              </a:lnSpc>
              <a:buAutoNum type="arabicPeriod" startAt="7"/>
              <a:tabLst>
                <a:tab pos="529590" algn="l"/>
              </a:tabLst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View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messages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Storage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 queue</a:t>
            </a:r>
            <a:endParaRPr sz="2000">
              <a:latin typeface="Segoe UI"/>
              <a:cs typeface="Segoe UI"/>
            </a:endParaRPr>
          </a:p>
          <a:p>
            <a:pPr marL="675640" indent="-429895">
              <a:lnSpc>
                <a:spcPct val="100000"/>
              </a:lnSpc>
              <a:buAutoNum type="arabicPeriod" startAt="7"/>
              <a:tabLst>
                <a:tab pos="676275" algn="l"/>
              </a:tabLst>
            </a:pPr>
            <a:r>
              <a:rPr sz="2000" b="1" spc="-9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avoid future charges, delete all</a:t>
            </a:r>
            <a:r>
              <a:rPr sz="2000" b="1" spc="7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resources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8980" y="1572767"/>
            <a:ext cx="4759452" cy="3669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1064" y="5404944"/>
            <a:ext cx="7771483" cy="943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0679" y="0"/>
            <a:ext cx="6995159" cy="6995159"/>
          </a:xfrm>
          <a:custGeom>
            <a:avLst/>
            <a:gdLst/>
            <a:ahLst/>
            <a:cxnLst/>
            <a:rect l="l" t="t" r="r" b="b"/>
            <a:pathLst>
              <a:path w="6995159" h="6995159">
                <a:moveTo>
                  <a:pt x="0" y="6995159"/>
                </a:moveTo>
                <a:lnTo>
                  <a:pt x="6995159" y="6995159"/>
                </a:lnTo>
                <a:lnTo>
                  <a:pt x="6995159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1145" y="643247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6"/>
                </a:moveTo>
                <a:lnTo>
                  <a:pt x="0" y="13216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8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20"/>
                </a:lnTo>
                <a:lnTo>
                  <a:pt x="57071" y="45820"/>
                </a:lnTo>
                <a:lnTo>
                  <a:pt x="44202" y="13216"/>
                </a:lnTo>
                <a:close/>
              </a:path>
              <a:path w="1007110" h="194309">
                <a:moveTo>
                  <a:pt x="57071" y="45820"/>
                </a:moveTo>
                <a:lnTo>
                  <a:pt x="28304" y="45820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6"/>
                </a:lnTo>
                <a:lnTo>
                  <a:pt x="106061" y="191216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20"/>
                </a:lnTo>
                <a:lnTo>
                  <a:pt x="88374" y="125127"/>
                </a:lnTo>
                <a:lnTo>
                  <a:pt x="57071" y="45820"/>
                </a:lnTo>
                <a:close/>
              </a:path>
              <a:path w="1007110" h="194309">
                <a:moveTo>
                  <a:pt x="192675" y="45820"/>
                </a:moveTo>
                <a:lnTo>
                  <a:pt x="163505" y="45820"/>
                </a:lnTo>
                <a:lnTo>
                  <a:pt x="162988" y="55376"/>
                </a:lnTo>
                <a:lnTo>
                  <a:pt x="162722" y="64104"/>
                </a:lnTo>
                <a:lnTo>
                  <a:pt x="162611" y="191216"/>
                </a:lnTo>
                <a:lnTo>
                  <a:pt x="192675" y="191216"/>
                </a:lnTo>
                <a:lnTo>
                  <a:pt x="192675" y="45820"/>
                </a:lnTo>
                <a:close/>
              </a:path>
              <a:path w="1007110" h="194309">
                <a:moveTo>
                  <a:pt x="192675" y="13216"/>
                </a:moveTo>
                <a:lnTo>
                  <a:pt x="151128" y="13216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20"/>
                </a:lnTo>
                <a:lnTo>
                  <a:pt x="192675" y="45820"/>
                </a:lnTo>
                <a:lnTo>
                  <a:pt x="192675" y="13216"/>
                </a:lnTo>
                <a:close/>
              </a:path>
              <a:path w="1007110" h="194309">
                <a:moveTo>
                  <a:pt x="251880" y="63444"/>
                </a:moveTo>
                <a:lnTo>
                  <a:pt x="221815" y="63444"/>
                </a:lnTo>
                <a:lnTo>
                  <a:pt x="221815" y="191216"/>
                </a:lnTo>
                <a:lnTo>
                  <a:pt x="251880" y="191216"/>
                </a:lnTo>
                <a:lnTo>
                  <a:pt x="251880" y="63444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8"/>
                </a:lnTo>
                <a:lnTo>
                  <a:pt x="219190" y="31720"/>
                </a:lnTo>
                <a:lnTo>
                  <a:pt x="220950" y="36127"/>
                </a:lnTo>
                <a:lnTo>
                  <a:pt x="224470" y="39652"/>
                </a:lnTo>
                <a:lnTo>
                  <a:pt x="228019" y="42295"/>
                </a:lnTo>
                <a:lnTo>
                  <a:pt x="232433" y="44059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2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60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8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20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5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1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6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2" y="113617"/>
                </a:lnTo>
                <a:lnTo>
                  <a:pt x="714957" y="128652"/>
                </a:lnTo>
                <a:lnTo>
                  <a:pt x="716102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4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47936" y="171182"/>
                </a:lnTo>
                <a:lnTo>
                  <a:pt x="954993" y="183836"/>
                </a:lnTo>
                <a:lnTo>
                  <a:pt x="966854" y="191367"/>
                </a:lnTo>
                <a:lnTo>
                  <a:pt x="983600" y="193860"/>
                </a:lnTo>
                <a:lnTo>
                  <a:pt x="991563" y="193860"/>
                </a:lnTo>
                <a:lnTo>
                  <a:pt x="995978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8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6415" y="815339"/>
            <a:ext cx="5125211" cy="5362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7451" y="3064509"/>
            <a:ext cx="3475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Managing </a:t>
            </a:r>
            <a:r>
              <a:rPr sz="28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Service</a:t>
            </a:r>
            <a:r>
              <a:rPr sz="2800" b="1" spc="-17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Bus</a:t>
            </a:r>
            <a:endParaRPr sz="2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1209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Queue</a:t>
            </a:r>
            <a:r>
              <a:rPr sz="2800" b="1" spc="-5" dirty="0">
                <a:solidFill>
                  <a:srgbClr val="3B3B41"/>
                </a:solidFill>
                <a:latin typeface="Segoe UI Semibold"/>
                <a:cs typeface="Segoe UI Semibold"/>
              </a:rPr>
              <a:t>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683" y="1791715"/>
            <a:ext cx="6590665" cy="1916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Service Bus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Queues</a:t>
            </a:r>
            <a:r>
              <a:rPr sz="2400" b="1" spc="-3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provide: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Asynchronous,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brokered</a:t>
            </a:r>
            <a:r>
              <a:rPr sz="2000" b="1" spc="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messaging</a:t>
            </a:r>
            <a:endParaRPr sz="20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b="1" spc="-25" dirty="0">
                <a:solidFill>
                  <a:srgbClr val="3B3B41"/>
                </a:solidFill>
                <a:latin typeface="Segoe UI"/>
                <a:cs typeface="Segoe UI"/>
              </a:rPr>
              <a:t>Temporal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decoupling </a:t>
            </a:r>
            <a:r>
              <a:rPr sz="2000" b="1" spc="-25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message senders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receivers  Structured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message</a:t>
            </a:r>
            <a:r>
              <a:rPr sz="2000" b="1" spc="2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processing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Publish/subscribe</a:t>
            </a:r>
            <a:r>
              <a:rPr sz="2000" b="1" spc="-3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capabilities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First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In,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First Out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(FIFO)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message</a:t>
            </a:r>
            <a:r>
              <a:rPr sz="2000" b="1" spc="-6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delivery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38728" y="4442459"/>
            <a:ext cx="7871459" cy="1703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38563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Topics </a:t>
            </a:r>
            <a:r>
              <a:rPr sz="28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and</a:t>
            </a:r>
            <a:r>
              <a:rPr sz="2800" b="1" spc="-15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Subscriptions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683" y="1791715"/>
            <a:ext cx="913130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7445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One-to-many communication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in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publish/subscribe</a:t>
            </a:r>
            <a:r>
              <a:rPr sz="2400" b="1" spc="-43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pattern 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Useful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for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scaling large number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of</a:t>
            </a:r>
            <a:r>
              <a:rPr sz="2400" b="1" spc="-42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recipients</a:t>
            </a:r>
            <a:endParaRPr sz="24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</a:pP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Each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published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message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is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available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topic-registered</a:t>
            </a:r>
            <a:r>
              <a:rPr sz="2400" b="1" spc="-43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subscriptions  Subscriptions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use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filters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designate messages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</a:t>
            </a:r>
            <a:r>
              <a:rPr sz="2400" b="1" spc="-459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receive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6325" y="4073468"/>
            <a:ext cx="7383037" cy="24486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365" y="492963"/>
            <a:ext cx="31984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Service </a:t>
            </a:r>
            <a:r>
              <a:rPr sz="28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Bus</a:t>
            </a:r>
            <a:r>
              <a:rPr sz="2800" b="1" spc="-22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Features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683" y="1791715"/>
            <a:ext cx="20897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Load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Leveling 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Loose</a:t>
            </a:r>
            <a:r>
              <a:rPr sz="2400" b="1" spc="-18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Coupling  Load</a:t>
            </a:r>
            <a:r>
              <a:rPr sz="2400" b="1" spc="-13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Balancing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72028" y="3764279"/>
            <a:ext cx="6193535" cy="213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1642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O</a:t>
            </a:r>
            <a:r>
              <a:rPr sz="2800" b="1" spc="-60" dirty="0">
                <a:solidFill>
                  <a:srgbClr val="0071C5"/>
                </a:solidFill>
                <a:latin typeface="Segoe UI Semibold"/>
                <a:cs typeface="Segoe UI Semibold"/>
              </a:rPr>
              <a:t>b</a:t>
            </a: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je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c</a:t>
            </a:r>
            <a:r>
              <a:rPr sz="2800" b="1" spc="-60" dirty="0">
                <a:solidFill>
                  <a:srgbClr val="0071C5"/>
                </a:solidFill>
                <a:latin typeface="Segoe UI Semibold"/>
                <a:cs typeface="Segoe UI Semibold"/>
              </a:rPr>
              <a:t>t</a:t>
            </a: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i</a:t>
            </a:r>
            <a:r>
              <a:rPr sz="2800" b="1" spc="-85" dirty="0">
                <a:solidFill>
                  <a:srgbClr val="0071C5"/>
                </a:solidFill>
                <a:latin typeface="Segoe UI Semibold"/>
                <a:cs typeface="Segoe UI Semibold"/>
              </a:rPr>
              <a:t>v</a:t>
            </a: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e</a:t>
            </a:r>
            <a:r>
              <a:rPr sz="2800" b="1" spc="-5" dirty="0">
                <a:solidFill>
                  <a:srgbClr val="0071C5"/>
                </a:solidFill>
                <a:latin typeface="Segoe UI Semibold"/>
                <a:cs typeface="Segoe UI Semibold"/>
              </a:rPr>
              <a:t>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1007725" cy="3989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Migrate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servers to</a:t>
            </a:r>
            <a:r>
              <a:rPr sz="2400" b="1" spc="-24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</a:t>
            </a:r>
            <a:endParaRPr sz="2400">
              <a:latin typeface="Segoe UI Semibold"/>
              <a:cs typeface="Segoe UI Semibold"/>
            </a:endParaRPr>
          </a:p>
          <a:p>
            <a:pPr marL="12700" marR="457834" algn="just">
              <a:lnSpc>
                <a:spcPct val="100000"/>
              </a:lnSpc>
            </a:pPr>
            <a:r>
              <a:rPr sz="2000" i="1" dirty="0">
                <a:solidFill>
                  <a:srgbClr val="3B3B41"/>
                </a:solidFill>
                <a:latin typeface="Segoe UI"/>
                <a:cs typeface="Segoe UI"/>
              </a:rPr>
              <a:t>May include but not </a:t>
            </a:r>
            <a:r>
              <a:rPr sz="2000" i="1" spc="-5" dirty="0">
                <a:solidFill>
                  <a:srgbClr val="3B3B41"/>
                </a:solidFill>
                <a:latin typeface="Segoe UI"/>
                <a:cs typeface="Segoe UI"/>
              </a:rPr>
              <a:t>limited to: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Migrate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by using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Azure Site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Recovery (ASR);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migrate using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P2V; 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configure storage;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create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backup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vault; </a:t>
            </a:r>
            <a:r>
              <a:rPr sz="2000" spc="-15" dirty="0">
                <a:solidFill>
                  <a:srgbClr val="3B3B41"/>
                </a:solidFill>
                <a:latin typeface="Segoe UI"/>
                <a:cs typeface="Segoe UI"/>
              </a:rPr>
              <a:t>prepare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source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target environments; backup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and 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restore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data;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deploy Azure Site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Recovery (ASR) agent; </a:t>
            </a:r>
            <a:r>
              <a:rPr sz="2000" spc="-15" dirty="0">
                <a:solidFill>
                  <a:srgbClr val="3B3B41"/>
                </a:solidFill>
                <a:latin typeface="Segoe UI"/>
                <a:cs typeface="Segoe UI"/>
              </a:rPr>
              <a:t>prepare </a:t>
            </a:r>
            <a:r>
              <a:rPr sz="2000" spc="5" dirty="0">
                <a:solidFill>
                  <a:srgbClr val="3B3B41"/>
                </a:solidFill>
                <a:latin typeface="Segoe UI"/>
                <a:cs typeface="Segoe UI"/>
              </a:rPr>
              <a:t>virtual</a:t>
            </a:r>
            <a:r>
              <a:rPr sz="2000" spc="-2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network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Configure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serverless</a:t>
            </a:r>
            <a:r>
              <a:rPr sz="2400" b="1" spc="-16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computing</a:t>
            </a:r>
            <a:endParaRPr sz="2400">
              <a:latin typeface="Segoe UI Semibold"/>
              <a:cs typeface="Segoe UI Semibold"/>
            </a:endParaRPr>
          </a:p>
          <a:p>
            <a:pPr marL="12700" marR="10795">
              <a:lnSpc>
                <a:spcPct val="100000"/>
              </a:lnSpc>
              <a:spcBef>
                <a:spcPts val="5"/>
              </a:spcBef>
            </a:pPr>
            <a:r>
              <a:rPr sz="2000" i="1" dirty="0">
                <a:solidFill>
                  <a:srgbClr val="3B3B41"/>
                </a:solidFill>
                <a:latin typeface="Segoe UI"/>
                <a:cs typeface="Segoe UI"/>
              </a:rPr>
              <a:t>May include but not </a:t>
            </a:r>
            <a:r>
              <a:rPr sz="2000" i="1" spc="-5" dirty="0">
                <a:solidFill>
                  <a:srgbClr val="3B3B41"/>
                </a:solidFill>
                <a:latin typeface="Segoe UI"/>
                <a:cs typeface="Segoe UI"/>
              </a:rPr>
              <a:t>limited to: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Create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and manage objects; manage a Logic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App resource;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manage 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Azure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Function app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settings;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manage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Event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Grid; manage </a:t>
            </a:r>
            <a:r>
              <a:rPr sz="2000" spc="5" dirty="0">
                <a:solidFill>
                  <a:srgbClr val="3B3B41"/>
                </a:solidFill>
                <a:latin typeface="Segoe UI"/>
                <a:cs typeface="Segoe UI"/>
              </a:rPr>
              <a:t>Service</a:t>
            </a:r>
            <a:r>
              <a:rPr sz="2000" spc="-7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Bus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Implement application load</a:t>
            </a:r>
            <a:r>
              <a:rPr sz="2400" b="1" spc="-229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balancing</a:t>
            </a:r>
            <a:endParaRPr sz="24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i="1" dirty="0">
                <a:solidFill>
                  <a:srgbClr val="3B3B41"/>
                </a:solidFill>
                <a:latin typeface="Segoe UI"/>
                <a:cs typeface="Segoe UI"/>
              </a:rPr>
              <a:t>May include but not </a:t>
            </a:r>
            <a:r>
              <a:rPr sz="2000" i="1" spc="-5" dirty="0">
                <a:solidFill>
                  <a:srgbClr val="3B3B41"/>
                </a:solidFill>
                <a:latin typeface="Segoe UI"/>
                <a:cs typeface="Segoe UI"/>
              </a:rPr>
              <a:t>limited to: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Configure application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gateway and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load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balancing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rules;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implement  front end IP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configurations; manage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application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load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 balancing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0604" y="2191030"/>
            <a:ext cx="5842805" cy="132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4081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Implementing </a:t>
            </a:r>
            <a:r>
              <a:rPr sz="28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Service</a:t>
            </a:r>
            <a:r>
              <a:rPr sz="2800" b="1" spc="-1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Bus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8683" y="1791715"/>
            <a:ext cx="5927725" cy="1916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Implementation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steps:</a:t>
            </a:r>
            <a:endParaRPr sz="2400">
              <a:latin typeface="Segoe UI Semibold"/>
              <a:cs typeface="Segoe UI Semibold"/>
            </a:endParaRPr>
          </a:p>
          <a:p>
            <a:pPr marL="528955" indent="-283210">
              <a:lnSpc>
                <a:spcPct val="100000"/>
              </a:lnSpc>
              <a:buAutoNum type="arabicPeriod"/>
              <a:tabLst>
                <a:tab pos="529590" algn="l"/>
              </a:tabLst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Creating a </a:t>
            </a:r>
            <a:r>
              <a:rPr sz="2000" b="1" spc="10" dirty="0">
                <a:solidFill>
                  <a:srgbClr val="3B3B41"/>
                </a:solidFill>
                <a:latin typeface="Segoe UI"/>
                <a:cs typeface="Segoe UI"/>
              </a:rPr>
              <a:t>Service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Bus</a:t>
            </a:r>
            <a:r>
              <a:rPr sz="2000" b="1" spc="-1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namespace</a:t>
            </a:r>
            <a:endParaRPr sz="2000">
              <a:latin typeface="Segoe UI"/>
              <a:cs typeface="Segoe UI"/>
            </a:endParaRPr>
          </a:p>
          <a:p>
            <a:pPr marL="528955" indent="-28321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9590" algn="l"/>
              </a:tabLst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Obtaining management</a:t>
            </a:r>
            <a:r>
              <a:rPr sz="2000" b="1" spc="-3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credentials</a:t>
            </a:r>
            <a:endParaRPr sz="2000">
              <a:latin typeface="Segoe UI"/>
              <a:cs typeface="Segoe UI"/>
            </a:endParaRPr>
          </a:p>
          <a:p>
            <a:pPr marL="528955" indent="-283210">
              <a:lnSpc>
                <a:spcPct val="100000"/>
              </a:lnSpc>
              <a:buAutoNum type="arabicPeriod"/>
              <a:tabLst>
                <a:tab pos="529590" algn="l"/>
              </a:tabLst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Creating queues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topics</a:t>
            </a:r>
            <a:endParaRPr sz="2000">
              <a:latin typeface="Segoe UI"/>
              <a:cs typeface="Segoe UI"/>
            </a:endParaRPr>
          </a:p>
          <a:p>
            <a:pPr marL="528955" indent="-283210">
              <a:lnSpc>
                <a:spcPct val="100000"/>
              </a:lnSpc>
              <a:buAutoNum type="arabicPeriod"/>
              <a:tabLst>
                <a:tab pos="529590" algn="l"/>
              </a:tabLst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Writing code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send/receive</a:t>
            </a:r>
            <a:r>
              <a:rPr sz="2000" b="1" spc="3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messages</a:t>
            </a:r>
            <a:endParaRPr sz="2000">
              <a:latin typeface="Segoe UI"/>
              <a:cs typeface="Segoe UI"/>
            </a:endParaRPr>
          </a:p>
          <a:p>
            <a:pPr marL="528955" indent="-283210">
              <a:lnSpc>
                <a:spcPct val="100000"/>
              </a:lnSpc>
              <a:buAutoNum type="arabicPeriod"/>
              <a:tabLst>
                <a:tab pos="529590" algn="l"/>
              </a:tabLst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Managing and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monitoring queues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and</a:t>
            </a:r>
            <a:r>
              <a:rPr sz="2000" b="1" spc="-2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topics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2327" y="4164312"/>
            <a:ext cx="6140934" cy="2661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53521" y="3732275"/>
            <a:ext cx="4107954" cy="31292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3849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Creating </a:t>
            </a:r>
            <a:r>
              <a:rPr sz="28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800" b="1" spc="-18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Namespace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8683" y="1791715"/>
            <a:ext cx="5809615" cy="3348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Available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directly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from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</a:t>
            </a:r>
            <a:r>
              <a:rPr sz="2400" b="1" spc="-34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portal: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Name: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globally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identifies the</a:t>
            </a:r>
            <a:r>
              <a:rPr sz="2000" b="1" spc="-4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namespace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Pricing </a:t>
            </a:r>
            <a:r>
              <a:rPr sz="2000" b="1" spc="10" dirty="0">
                <a:solidFill>
                  <a:srgbClr val="3B3B41"/>
                </a:solidFill>
                <a:latin typeface="Segoe UI"/>
                <a:cs typeface="Segoe UI"/>
              </a:rPr>
              <a:t>tier: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determines capacity and</a:t>
            </a:r>
            <a:r>
              <a:rPr sz="2000" b="1" spc="-5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capabilities</a:t>
            </a:r>
            <a:endParaRPr sz="2000">
              <a:latin typeface="Segoe UI"/>
              <a:cs typeface="Segoe UI"/>
            </a:endParaRPr>
          </a:p>
          <a:p>
            <a:pPr marL="12700" marR="4851400">
              <a:lnSpc>
                <a:spcPct val="100000"/>
              </a:lnSpc>
              <a:spcBef>
                <a:spcPts val="10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Basic  </a:t>
            </a:r>
            <a:r>
              <a:rPr sz="1800" b="1" spc="-45" dirty="0">
                <a:solidFill>
                  <a:srgbClr val="0078D2"/>
                </a:solidFill>
                <a:latin typeface="Segoe UI Semibold"/>
                <a:cs typeface="Segoe UI Semibold"/>
              </a:rPr>
              <a:t>S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t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a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nd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ar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d 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Premi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u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m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870"/>
              </a:lnSpc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Generates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SAS</a:t>
            </a:r>
            <a:r>
              <a:rPr sz="2400" b="1" spc="-25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policy: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Includes:</a:t>
            </a:r>
            <a:endParaRPr sz="2000">
              <a:latin typeface="Segoe UI"/>
              <a:cs typeface="Segoe UI"/>
            </a:endParaRPr>
          </a:p>
          <a:p>
            <a:pPr marL="12700" marR="4282440">
              <a:lnSpc>
                <a:spcPct val="100000"/>
              </a:lnSpc>
              <a:spcBef>
                <a:spcPts val="15"/>
              </a:spcBef>
            </a:pP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Primary 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key  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Secondary</a:t>
            </a:r>
            <a:r>
              <a:rPr sz="1800" b="1" spc="-9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key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390"/>
              </a:lnSpc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Grants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full control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the</a:t>
            </a:r>
            <a:r>
              <a:rPr sz="2000" b="1" spc="-4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namespace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2935" y="1708403"/>
            <a:ext cx="3060192" cy="2865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2428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Create </a:t>
            </a:r>
            <a:r>
              <a:rPr sz="2800" b="1" spc="-5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800" b="1" spc="-20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Queue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683" y="1791715"/>
            <a:ext cx="5923915" cy="2830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Available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directly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from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portal: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Name: identifies the queue within the namespace  Max queue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size</a:t>
            </a:r>
            <a:endParaRPr sz="2000">
              <a:latin typeface="Segoe UI"/>
              <a:cs typeface="Segoe UI"/>
            </a:endParaRPr>
          </a:p>
          <a:p>
            <a:pPr marL="12700" marR="3446779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Message time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 live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Lock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duration</a:t>
            </a:r>
            <a:endParaRPr sz="2000">
              <a:latin typeface="Segoe UI"/>
              <a:cs typeface="Segoe UI"/>
            </a:endParaRPr>
          </a:p>
          <a:p>
            <a:pPr marL="12700" marR="273431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Enable duplicate</a:t>
            </a:r>
            <a:r>
              <a:rPr sz="2000" b="1" spc="-9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detection  Enable dead lettering  Enable</a:t>
            </a:r>
            <a:r>
              <a:rPr sz="2000" b="1" spc="-3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sessions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Enable</a:t>
            </a:r>
            <a:r>
              <a:rPr sz="2000" b="1" spc="-3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partitioning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06308" y="1788595"/>
            <a:ext cx="3895915" cy="4507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36531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Monitoring </a:t>
            </a:r>
            <a:r>
              <a:rPr sz="28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Service</a:t>
            </a:r>
            <a:r>
              <a:rPr sz="2800" b="1" spc="-1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Bus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683" y="1791715"/>
            <a:ext cx="5287010" cy="182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Available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directly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from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</a:t>
            </a:r>
            <a:r>
              <a:rPr sz="2400" b="1" spc="-37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portal:</a:t>
            </a:r>
            <a:endParaRPr sz="2400">
              <a:latin typeface="Segoe UI Semibold"/>
              <a:cs typeface="Segoe UI Semibold"/>
            </a:endParaRPr>
          </a:p>
          <a:p>
            <a:pPr marL="12700" marR="2426970">
              <a:lnSpc>
                <a:spcPct val="100000"/>
              </a:lnSpc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 rich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set 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metrics: 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Namespace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level 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Queue/topic/message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level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Diagnostic</a:t>
            </a:r>
            <a:r>
              <a:rPr sz="2000" b="1" spc="-3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logs: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Capture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all queue</a:t>
            </a:r>
            <a:r>
              <a:rPr sz="1800" b="1" spc="1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activities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78323" y="2700527"/>
            <a:ext cx="5081016" cy="2933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6863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Comparing </a:t>
            </a:r>
            <a:r>
              <a:rPr sz="28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Service </a:t>
            </a:r>
            <a:r>
              <a:rPr sz="28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Bus and </a:t>
            </a:r>
            <a:r>
              <a:rPr sz="28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Storage</a:t>
            </a:r>
            <a:r>
              <a:rPr sz="2800" b="1" spc="-3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Queues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0140" y="1829990"/>
            <a:ext cx="7744930" cy="5032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7024" y="521867"/>
            <a:ext cx="415648" cy="117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2758" y="513307"/>
            <a:ext cx="658495" cy="126364"/>
          </a:xfrm>
          <a:custGeom>
            <a:avLst/>
            <a:gdLst/>
            <a:ahLst/>
            <a:cxnLst/>
            <a:rect l="l" t="t" r="r" b="b"/>
            <a:pathLst>
              <a:path w="658494" h="126365">
                <a:moveTo>
                  <a:pt x="29074" y="8559"/>
                </a:moveTo>
                <a:lnTo>
                  <a:pt x="0" y="8559"/>
                </a:lnTo>
                <a:lnTo>
                  <a:pt x="0" y="124336"/>
                </a:lnTo>
                <a:lnTo>
                  <a:pt x="18709" y="124336"/>
                </a:lnTo>
                <a:lnTo>
                  <a:pt x="18709" y="33476"/>
                </a:lnTo>
                <a:lnTo>
                  <a:pt x="38764" y="33476"/>
                </a:lnTo>
                <a:lnTo>
                  <a:pt x="29074" y="8559"/>
                </a:lnTo>
                <a:close/>
              </a:path>
              <a:path w="658494" h="126365">
                <a:moveTo>
                  <a:pt x="38764" y="33476"/>
                </a:moveTo>
                <a:lnTo>
                  <a:pt x="18963" y="33476"/>
                </a:lnTo>
                <a:lnTo>
                  <a:pt x="55876" y="124336"/>
                </a:lnTo>
                <a:lnTo>
                  <a:pt x="69276" y="124336"/>
                </a:lnTo>
                <a:lnTo>
                  <a:pt x="81194" y="94384"/>
                </a:lnTo>
                <a:lnTo>
                  <a:pt x="62449" y="94384"/>
                </a:lnTo>
                <a:lnTo>
                  <a:pt x="38764" y="33476"/>
                </a:lnTo>
                <a:close/>
              </a:path>
              <a:path w="658494" h="126365">
                <a:moveTo>
                  <a:pt x="126162" y="33476"/>
                </a:moveTo>
                <a:lnTo>
                  <a:pt x="105936" y="33476"/>
                </a:lnTo>
                <a:lnTo>
                  <a:pt x="105936" y="124336"/>
                </a:lnTo>
                <a:lnTo>
                  <a:pt x="126162" y="124336"/>
                </a:lnTo>
                <a:lnTo>
                  <a:pt x="126162" y="33476"/>
                </a:lnTo>
                <a:close/>
              </a:path>
              <a:path w="658494" h="126365">
                <a:moveTo>
                  <a:pt x="126162" y="8559"/>
                </a:moveTo>
                <a:lnTo>
                  <a:pt x="98350" y="8559"/>
                </a:lnTo>
                <a:lnTo>
                  <a:pt x="62956" y="94384"/>
                </a:lnTo>
                <a:lnTo>
                  <a:pt x="81194" y="94384"/>
                </a:lnTo>
                <a:lnTo>
                  <a:pt x="105430" y="33476"/>
                </a:lnTo>
                <a:lnTo>
                  <a:pt x="126162" y="33476"/>
                </a:lnTo>
                <a:lnTo>
                  <a:pt x="126162" y="8559"/>
                </a:lnTo>
                <a:close/>
              </a:path>
              <a:path w="658494" h="126365">
                <a:moveTo>
                  <a:pt x="158525" y="5790"/>
                </a:moveTo>
                <a:lnTo>
                  <a:pt x="151698" y="5790"/>
                </a:lnTo>
                <a:lnTo>
                  <a:pt x="148917" y="7047"/>
                </a:lnTo>
                <a:lnTo>
                  <a:pt x="144112" y="11325"/>
                </a:lnTo>
                <a:lnTo>
                  <a:pt x="143100" y="14094"/>
                </a:lnTo>
                <a:lnTo>
                  <a:pt x="143100" y="20386"/>
                </a:lnTo>
                <a:lnTo>
                  <a:pt x="144112" y="23155"/>
                </a:lnTo>
                <a:lnTo>
                  <a:pt x="146388" y="25168"/>
                </a:lnTo>
                <a:lnTo>
                  <a:pt x="148663" y="27434"/>
                </a:lnTo>
                <a:lnTo>
                  <a:pt x="151698" y="28442"/>
                </a:lnTo>
                <a:lnTo>
                  <a:pt x="158271" y="28442"/>
                </a:lnTo>
                <a:lnTo>
                  <a:pt x="161050" y="27434"/>
                </a:lnTo>
                <a:lnTo>
                  <a:pt x="165854" y="23155"/>
                </a:lnTo>
                <a:lnTo>
                  <a:pt x="166867" y="20386"/>
                </a:lnTo>
                <a:lnTo>
                  <a:pt x="166867" y="14094"/>
                </a:lnTo>
                <a:lnTo>
                  <a:pt x="165854" y="11577"/>
                </a:lnTo>
                <a:lnTo>
                  <a:pt x="161304" y="7047"/>
                </a:lnTo>
                <a:lnTo>
                  <a:pt x="158525" y="5790"/>
                </a:lnTo>
                <a:close/>
              </a:path>
              <a:path w="658494" h="126365">
                <a:moveTo>
                  <a:pt x="164592" y="41277"/>
                </a:moveTo>
                <a:lnTo>
                  <a:pt x="145122" y="41277"/>
                </a:lnTo>
                <a:lnTo>
                  <a:pt x="145122" y="124336"/>
                </a:lnTo>
                <a:lnTo>
                  <a:pt x="164592" y="124336"/>
                </a:lnTo>
                <a:lnTo>
                  <a:pt x="164592" y="41277"/>
                </a:lnTo>
                <a:close/>
              </a:path>
              <a:path w="658494" h="126365">
                <a:moveTo>
                  <a:pt x="227292" y="39264"/>
                </a:moveTo>
                <a:lnTo>
                  <a:pt x="190128" y="52099"/>
                </a:lnTo>
                <a:lnTo>
                  <a:pt x="178497" y="85323"/>
                </a:lnTo>
                <a:lnTo>
                  <a:pt x="179208" y="93853"/>
                </a:lnTo>
                <a:lnTo>
                  <a:pt x="203211" y="123485"/>
                </a:lnTo>
                <a:lnTo>
                  <a:pt x="224763" y="126349"/>
                </a:lnTo>
                <a:lnTo>
                  <a:pt x="229064" y="126097"/>
                </a:lnTo>
                <a:lnTo>
                  <a:pt x="237153" y="124084"/>
                </a:lnTo>
                <a:lnTo>
                  <a:pt x="240691" y="122824"/>
                </a:lnTo>
                <a:lnTo>
                  <a:pt x="243726" y="121063"/>
                </a:lnTo>
                <a:lnTo>
                  <a:pt x="243726" y="110241"/>
                </a:lnTo>
                <a:lnTo>
                  <a:pt x="216421" y="110241"/>
                </a:lnTo>
                <a:lnTo>
                  <a:pt x="210354" y="107975"/>
                </a:lnTo>
                <a:lnTo>
                  <a:pt x="201252" y="98411"/>
                </a:lnTo>
                <a:lnTo>
                  <a:pt x="198723" y="91867"/>
                </a:lnTo>
                <a:lnTo>
                  <a:pt x="198723" y="75003"/>
                </a:lnTo>
                <a:lnTo>
                  <a:pt x="201252" y="68207"/>
                </a:lnTo>
                <a:lnTo>
                  <a:pt x="210860" y="58141"/>
                </a:lnTo>
                <a:lnTo>
                  <a:pt x="216927" y="55624"/>
                </a:lnTo>
                <a:lnTo>
                  <a:pt x="243726" y="55624"/>
                </a:lnTo>
                <a:lnTo>
                  <a:pt x="243726" y="43794"/>
                </a:lnTo>
                <a:lnTo>
                  <a:pt x="241451" y="42537"/>
                </a:lnTo>
                <a:lnTo>
                  <a:pt x="238669" y="41529"/>
                </a:lnTo>
                <a:lnTo>
                  <a:pt x="234877" y="40524"/>
                </a:lnTo>
                <a:lnTo>
                  <a:pt x="231086" y="39768"/>
                </a:lnTo>
                <a:lnTo>
                  <a:pt x="227292" y="39264"/>
                </a:lnTo>
                <a:close/>
              </a:path>
              <a:path w="658494" h="126365">
                <a:moveTo>
                  <a:pt x="243726" y="102941"/>
                </a:moveTo>
                <a:lnTo>
                  <a:pt x="237659" y="106967"/>
                </a:lnTo>
                <a:lnTo>
                  <a:pt x="230580" y="109485"/>
                </a:lnTo>
                <a:lnTo>
                  <a:pt x="227292" y="110241"/>
                </a:lnTo>
                <a:lnTo>
                  <a:pt x="243726" y="110241"/>
                </a:lnTo>
                <a:lnTo>
                  <a:pt x="243726" y="102941"/>
                </a:lnTo>
                <a:close/>
              </a:path>
              <a:path w="658494" h="126365">
                <a:moveTo>
                  <a:pt x="243726" y="55624"/>
                </a:moveTo>
                <a:lnTo>
                  <a:pt x="228051" y="55624"/>
                </a:lnTo>
                <a:lnTo>
                  <a:pt x="231339" y="56380"/>
                </a:lnTo>
                <a:lnTo>
                  <a:pt x="234371" y="57637"/>
                </a:lnTo>
                <a:lnTo>
                  <a:pt x="237659" y="58645"/>
                </a:lnTo>
                <a:lnTo>
                  <a:pt x="240691" y="60406"/>
                </a:lnTo>
                <a:lnTo>
                  <a:pt x="243726" y="62672"/>
                </a:lnTo>
                <a:lnTo>
                  <a:pt x="243726" y="55624"/>
                </a:lnTo>
                <a:close/>
              </a:path>
              <a:path w="658494" h="126365">
                <a:moveTo>
                  <a:pt x="278111" y="41277"/>
                </a:moveTo>
                <a:lnTo>
                  <a:pt x="258645" y="41277"/>
                </a:lnTo>
                <a:lnTo>
                  <a:pt x="258645" y="124336"/>
                </a:lnTo>
                <a:lnTo>
                  <a:pt x="278111" y="124336"/>
                </a:lnTo>
                <a:lnTo>
                  <a:pt x="278111" y="73998"/>
                </a:lnTo>
                <a:lnTo>
                  <a:pt x="279880" y="67955"/>
                </a:lnTo>
                <a:lnTo>
                  <a:pt x="283168" y="63677"/>
                </a:lnTo>
                <a:lnTo>
                  <a:pt x="286453" y="59650"/>
                </a:lnTo>
                <a:lnTo>
                  <a:pt x="290501" y="57637"/>
                </a:lnTo>
                <a:lnTo>
                  <a:pt x="307186" y="57637"/>
                </a:lnTo>
                <a:lnTo>
                  <a:pt x="307186" y="54364"/>
                </a:lnTo>
                <a:lnTo>
                  <a:pt x="278111" y="54364"/>
                </a:lnTo>
                <a:lnTo>
                  <a:pt x="278111" y="41277"/>
                </a:lnTo>
                <a:close/>
              </a:path>
              <a:path w="658494" h="126365">
                <a:moveTo>
                  <a:pt x="307186" y="57637"/>
                </a:moveTo>
                <a:lnTo>
                  <a:pt x="298337" y="57637"/>
                </a:lnTo>
                <a:lnTo>
                  <a:pt x="300612" y="58141"/>
                </a:lnTo>
                <a:lnTo>
                  <a:pt x="302635" y="58645"/>
                </a:lnTo>
                <a:lnTo>
                  <a:pt x="304657" y="59398"/>
                </a:lnTo>
                <a:lnTo>
                  <a:pt x="306176" y="60154"/>
                </a:lnTo>
                <a:lnTo>
                  <a:pt x="307186" y="60910"/>
                </a:lnTo>
                <a:lnTo>
                  <a:pt x="307186" y="57637"/>
                </a:lnTo>
                <a:close/>
              </a:path>
              <a:path w="658494" h="126365">
                <a:moveTo>
                  <a:pt x="302635" y="40020"/>
                </a:moveTo>
                <a:lnTo>
                  <a:pt x="294546" y="40020"/>
                </a:lnTo>
                <a:lnTo>
                  <a:pt x="290248" y="41277"/>
                </a:lnTo>
                <a:lnTo>
                  <a:pt x="286707" y="43794"/>
                </a:lnTo>
                <a:lnTo>
                  <a:pt x="282915" y="46311"/>
                </a:lnTo>
                <a:lnTo>
                  <a:pt x="280387" y="49834"/>
                </a:lnTo>
                <a:lnTo>
                  <a:pt x="278617" y="54364"/>
                </a:lnTo>
                <a:lnTo>
                  <a:pt x="307186" y="54364"/>
                </a:lnTo>
                <a:lnTo>
                  <a:pt x="307186" y="41025"/>
                </a:lnTo>
                <a:lnTo>
                  <a:pt x="305163" y="40524"/>
                </a:lnTo>
                <a:lnTo>
                  <a:pt x="302635" y="40020"/>
                </a:lnTo>
                <a:close/>
              </a:path>
              <a:path w="658494" h="126365">
                <a:moveTo>
                  <a:pt x="352442" y="39264"/>
                </a:moveTo>
                <a:lnTo>
                  <a:pt x="314704" y="57908"/>
                </a:lnTo>
                <a:lnTo>
                  <a:pt x="308198" y="84063"/>
                </a:lnTo>
                <a:lnTo>
                  <a:pt x="308909" y="93361"/>
                </a:lnTo>
                <a:lnTo>
                  <a:pt x="333006" y="123517"/>
                </a:lnTo>
                <a:lnTo>
                  <a:pt x="350419" y="126349"/>
                </a:lnTo>
                <a:lnTo>
                  <a:pt x="359948" y="125633"/>
                </a:lnTo>
                <a:lnTo>
                  <a:pt x="368434" y="123454"/>
                </a:lnTo>
                <a:lnTo>
                  <a:pt x="375877" y="119765"/>
                </a:lnTo>
                <a:lnTo>
                  <a:pt x="382276" y="114519"/>
                </a:lnTo>
                <a:lnTo>
                  <a:pt x="385638" y="110241"/>
                </a:lnTo>
                <a:lnTo>
                  <a:pt x="344099" y="110241"/>
                </a:lnTo>
                <a:lnTo>
                  <a:pt x="338536" y="107975"/>
                </a:lnTo>
                <a:lnTo>
                  <a:pt x="334491" y="103445"/>
                </a:lnTo>
                <a:lnTo>
                  <a:pt x="330700" y="98663"/>
                </a:lnTo>
                <a:lnTo>
                  <a:pt x="328677" y="92119"/>
                </a:lnTo>
                <a:lnTo>
                  <a:pt x="328754" y="74244"/>
                </a:lnTo>
                <a:lnTo>
                  <a:pt x="330700" y="67706"/>
                </a:lnTo>
                <a:lnTo>
                  <a:pt x="334744" y="62924"/>
                </a:lnTo>
                <a:lnTo>
                  <a:pt x="338536" y="58141"/>
                </a:lnTo>
                <a:lnTo>
                  <a:pt x="344099" y="55876"/>
                </a:lnTo>
                <a:lnTo>
                  <a:pt x="386718" y="55876"/>
                </a:lnTo>
                <a:lnTo>
                  <a:pt x="383035" y="51094"/>
                </a:lnTo>
                <a:lnTo>
                  <a:pt x="376975" y="45953"/>
                </a:lnTo>
                <a:lnTo>
                  <a:pt x="369825" y="42252"/>
                </a:lnTo>
                <a:lnTo>
                  <a:pt x="361631" y="40015"/>
                </a:lnTo>
                <a:lnTo>
                  <a:pt x="352442" y="39264"/>
                </a:lnTo>
                <a:close/>
              </a:path>
              <a:path w="658494" h="126365">
                <a:moveTo>
                  <a:pt x="386718" y="55876"/>
                </a:moveTo>
                <a:lnTo>
                  <a:pt x="358511" y="55876"/>
                </a:lnTo>
                <a:lnTo>
                  <a:pt x="363819" y="58141"/>
                </a:lnTo>
                <a:lnTo>
                  <a:pt x="367613" y="62672"/>
                </a:lnTo>
                <a:lnTo>
                  <a:pt x="371658" y="67202"/>
                </a:lnTo>
                <a:lnTo>
                  <a:pt x="373427" y="73998"/>
                </a:lnTo>
                <a:lnTo>
                  <a:pt x="373361" y="92119"/>
                </a:lnTo>
                <a:lnTo>
                  <a:pt x="371658" y="98663"/>
                </a:lnTo>
                <a:lnTo>
                  <a:pt x="367866" y="103445"/>
                </a:lnTo>
                <a:lnTo>
                  <a:pt x="364072" y="107975"/>
                </a:lnTo>
                <a:lnTo>
                  <a:pt x="358764" y="110241"/>
                </a:lnTo>
                <a:lnTo>
                  <a:pt x="385638" y="110241"/>
                </a:lnTo>
                <a:lnTo>
                  <a:pt x="387411" y="107975"/>
                </a:lnTo>
                <a:lnTo>
                  <a:pt x="391030" y="100487"/>
                </a:lnTo>
                <a:lnTo>
                  <a:pt x="393196" y="91867"/>
                </a:lnTo>
                <a:lnTo>
                  <a:pt x="393906" y="82302"/>
                </a:lnTo>
                <a:lnTo>
                  <a:pt x="393239" y="72967"/>
                </a:lnTo>
                <a:lnTo>
                  <a:pt x="391220" y="64622"/>
                </a:lnTo>
                <a:lnTo>
                  <a:pt x="387827" y="57315"/>
                </a:lnTo>
                <a:lnTo>
                  <a:pt x="386718" y="55876"/>
                </a:lnTo>
                <a:close/>
              </a:path>
              <a:path w="658494" h="126365">
                <a:moveTo>
                  <a:pt x="403261" y="102689"/>
                </a:moveTo>
                <a:lnTo>
                  <a:pt x="403261" y="122071"/>
                </a:lnTo>
                <a:lnTo>
                  <a:pt x="406296" y="123328"/>
                </a:lnTo>
                <a:lnTo>
                  <a:pt x="409834" y="124336"/>
                </a:lnTo>
                <a:lnTo>
                  <a:pt x="414132" y="125089"/>
                </a:lnTo>
                <a:lnTo>
                  <a:pt x="418177" y="126097"/>
                </a:lnTo>
                <a:lnTo>
                  <a:pt x="421971" y="126349"/>
                </a:lnTo>
                <a:lnTo>
                  <a:pt x="425509" y="126349"/>
                </a:lnTo>
                <a:lnTo>
                  <a:pt x="432862" y="125920"/>
                </a:lnTo>
                <a:lnTo>
                  <a:pt x="457922" y="110745"/>
                </a:lnTo>
                <a:lnTo>
                  <a:pt x="422727" y="110745"/>
                </a:lnTo>
                <a:lnTo>
                  <a:pt x="418936" y="110241"/>
                </a:lnTo>
                <a:lnTo>
                  <a:pt x="410847" y="107219"/>
                </a:lnTo>
                <a:lnTo>
                  <a:pt x="406799" y="105206"/>
                </a:lnTo>
                <a:lnTo>
                  <a:pt x="403261" y="102689"/>
                </a:lnTo>
                <a:close/>
              </a:path>
              <a:path w="658494" h="126365">
                <a:moveTo>
                  <a:pt x="438405" y="39264"/>
                </a:moveTo>
                <a:lnTo>
                  <a:pt x="426015" y="39264"/>
                </a:lnTo>
                <a:lnTo>
                  <a:pt x="418177" y="41529"/>
                </a:lnTo>
                <a:lnTo>
                  <a:pt x="412363" y="46563"/>
                </a:lnTo>
                <a:lnTo>
                  <a:pt x="406296" y="51346"/>
                </a:lnTo>
                <a:lnTo>
                  <a:pt x="403388" y="57133"/>
                </a:lnTo>
                <a:lnTo>
                  <a:pt x="403261" y="70724"/>
                </a:lnTo>
                <a:lnTo>
                  <a:pt x="404777" y="75507"/>
                </a:lnTo>
                <a:lnTo>
                  <a:pt x="410847" y="83058"/>
                </a:lnTo>
                <a:lnTo>
                  <a:pt x="416154" y="86581"/>
                </a:lnTo>
                <a:lnTo>
                  <a:pt x="423234" y="89602"/>
                </a:lnTo>
                <a:lnTo>
                  <a:pt x="429554" y="91867"/>
                </a:lnTo>
                <a:lnTo>
                  <a:pt x="433601" y="94132"/>
                </a:lnTo>
                <a:lnTo>
                  <a:pt x="435877" y="95894"/>
                </a:lnTo>
                <a:lnTo>
                  <a:pt x="437899" y="97907"/>
                </a:lnTo>
                <a:lnTo>
                  <a:pt x="439162" y="100172"/>
                </a:lnTo>
                <a:lnTo>
                  <a:pt x="439162" y="105710"/>
                </a:lnTo>
                <a:lnTo>
                  <a:pt x="438152" y="107723"/>
                </a:lnTo>
                <a:lnTo>
                  <a:pt x="435877" y="108981"/>
                </a:lnTo>
                <a:lnTo>
                  <a:pt x="433854" y="110241"/>
                </a:lnTo>
                <a:lnTo>
                  <a:pt x="430566" y="110745"/>
                </a:lnTo>
                <a:lnTo>
                  <a:pt x="457922" y="110745"/>
                </a:lnTo>
                <a:lnTo>
                  <a:pt x="459135" y="108228"/>
                </a:lnTo>
                <a:lnTo>
                  <a:pt x="437899" y="75759"/>
                </a:lnTo>
                <a:lnTo>
                  <a:pt x="431579" y="73242"/>
                </a:lnTo>
                <a:lnTo>
                  <a:pt x="427785" y="71228"/>
                </a:lnTo>
                <a:lnTo>
                  <a:pt x="424246" y="68207"/>
                </a:lnTo>
                <a:lnTo>
                  <a:pt x="423234" y="65942"/>
                </a:lnTo>
                <a:lnTo>
                  <a:pt x="423234" y="60658"/>
                </a:lnTo>
                <a:lnTo>
                  <a:pt x="424246" y="58645"/>
                </a:lnTo>
                <a:lnTo>
                  <a:pt x="426269" y="57133"/>
                </a:lnTo>
                <a:lnTo>
                  <a:pt x="428544" y="55624"/>
                </a:lnTo>
                <a:lnTo>
                  <a:pt x="431326" y="54868"/>
                </a:lnTo>
                <a:lnTo>
                  <a:pt x="454584" y="54868"/>
                </a:lnTo>
                <a:lnTo>
                  <a:pt x="454584" y="42789"/>
                </a:lnTo>
                <a:lnTo>
                  <a:pt x="452058" y="41781"/>
                </a:lnTo>
                <a:lnTo>
                  <a:pt x="449023" y="40773"/>
                </a:lnTo>
                <a:lnTo>
                  <a:pt x="445482" y="40272"/>
                </a:lnTo>
                <a:lnTo>
                  <a:pt x="441691" y="39516"/>
                </a:lnTo>
                <a:lnTo>
                  <a:pt x="438405" y="39264"/>
                </a:lnTo>
                <a:close/>
              </a:path>
              <a:path w="658494" h="126365">
                <a:moveTo>
                  <a:pt x="454584" y="54868"/>
                </a:moveTo>
                <a:lnTo>
                  <a:pt x="438405" y="54868"/>
                </a:lnTo>
                <a:lnTo>
                  <a:pt x="441944" y="55624"/>
                </a:lnTo>
                <a:lnTo>
                  <a:pt x="445482" y="56881"/>
                </a:lnTo>
                <a:lnTo>
                  <a:pt x="448770" y="58141"/>
                </a:lnTo>
                <a:lnTo>
                  <a:pt x="451805" y="59650"/>
                </a:lnTo>
                <a:lnTo>
                  <a:pt x="454584" y="61160"/>
                </a:lnTo>
                <a:lnTo>
                  <a:pt x="454584" y="54868"/>
                </a:lnTo>
                <a:close/>
              </a:path>
              <a:path w="658494" h="126365">
                <a:moveTo>
                  <a:pt x="511723" y="39264"/>
                </a:moveTo>
                <a:lnTo>
                  <a:pt x="474093" y="57908"/>
                </a:lnTo>
                <a:lnTo>
                  <a:pt x="467480" y="84064"/>
                </a:lnTo>
                <a:lnTo>
                  <a:pt x="468191" y="93361"/>
                </a:lnTo>
                <a:lnTo>
                  <a:pt x="492288" y="123517"/>
                </a:lnTo>
                <a:lnTo>
                  <a:pt x="509701" y="126349"/>
                </a:lnTo>
                <a:lnTo>
                  <a:pt x="519230" y="125633"/>
                </a:lnTo>
                <a:lnTo>
                  <a:pt x="527715" y="123454"/>
                </a:lnTo>
                <a:lnTo>
                  <a:pt x="535158" y="119765"/>
                </a:lnTo>
                <a:lnTo>
                  <a:pt x="541557" y="114519"/>
                </a:lnTo>
                <a:lnTo>
                  <a:pt x="544919" y="110241"/>
                </a:lnTo>
                <a:lnTo>
                  <a:pt x="503634" y="110241"/>
                </a:lnTo>
                <a:lnTo>
                  <a:pt x="497817" y="107976"/>
                </a:lnTo>
                <a:lnTo>
                  <a:pt x="494026" y="103445"/>
                </a:lnTo>
                <a:lnTo>
                  <a:pt x="489981" y="98663"/>
                </a:lnTo>
                <a:lnTo>
                  <a:pt x="487959" y="92119"/>
                </a:lnTo>
                <a:lnTo>
                  <a:pt x="488036" y="74244"/>
                </a:lnTo>
                <a:lnTo>
                  <a:pt x="489981" y="67706"/>
                </a:lnTo>
                <a:lnTo>
                  <a:pt x="494026" y="62924"/>
                </a:lnTo>
                <a:lnTo>
                  <a:pt x="497817" y="58141"/>
                </a:lnTo>
                <a:lnTo>
                  <a:pt x="503634" y="55876"/>
                </a:lnTo>
                <a:lnTo>
                  <a:pt x="546000" y="55876"/>
                </a:lnTo>
                <a:lnTo>
                  <a:pt x="542317" y="51094"/>
                </a:lnTo>
                <a:lnTo>
                  <a:pt x="536292" y="45953"/>
                </a:lnTo>
                <a:lnTo>
                  <a:pt x="529201" y="42252"/>
                </a:lnTo>
                <a:lnTo>
                  <a:pt x="521020" y="40015"/>
                </a:lnTo>
                <a:lnTo>
                  <a:pt x="511723" y="39264"/>
                </a:lnTo>
                <a:close/>
              </a:path>
              <a:path w="658494" h="126365">
                <a:moveTo>
                  <a:pt x="546000" y="55876"/>
                </a:moveTo>
                <a:lnTo>
                  <a:pt x="517793" y="55876"/>
                </a:lnTo>
                <a:lnTo>
                  <a:pt x="523101" y="58141"/>
                </a:lnTo>
                <a:lnTo>
                  <a:pt x="527148" y="62672"/>
                </a:lnTo>
                <a:lnTo>
                  <a:pt x="530939" y="67202"/>
                </a:lnTo>
                <a:lnTo>
                  <a:pt x="532709" y="73998"/>
                </a:lnTo>
                <a:lnTo>
                  <a:pt x="532643" y="92119"/>
                </a:lnTo>
                <a:lnTo>
                  <a:pt x="530939" y="98663"/>
                </a:lnTo>
                <a:lnTo>
                  <a:pt x="527148" y="103445"/>
                </a:lnTo>
                <a:lnTo>
                  <a:pt x="523607" y="107976"/>
                </a:lnTo>
                <a:lnTo>
                  <a:pt x="518046" y="110241"/>
                </a:lnTo>
                <a:lnTo>
                  <a:pt x="544919" y="110241"/>
                </a:lnTo>
                <a:lnTo>
                  <a:pt x="546693" y="107976"/>
                </a:lnTo>
                <a:lnTo>
                  <a:pt x="550312" y="100487"/>
                </a:lnTo>
                <a:lnTo>
                  <a:pt x="552478" y="91867"/>
                </a:lnTo>
                <a:lnTo>
                  <a:pt x="553188" y="82302"/>
                </a:lnTo>
                <a:lnTo>
                  <a:pt x="552520" y="72967"/>
                </a:lnTo>
                <a:lnTo>
                  <a:pt x="550502" y="64622"/>
                </a:lnTo>
                <a:lnTo>
                  <a:pt x="547109" y="57316"/>
                </a:lnTo>
                <a:lnTo>
                  <a:pt x="546000" y="55876"/>
                </a:lnTo>
                <a:close/>
              </a:path>
              <a:path w="658494" h="126365">
                <a:moveTo>
                  <a:pt x="638392" y="57385"/>
                </a:moveTo>
                <a:lnTo>
                  <a:pt x="618416" y="57385"/>
                </a:lnTo>
                <a:lnTo>
                  <a:pt x="618504" y="109233"/>
                </a:lnTo>
                <a:lnTo>
                  <a:pt x="620692" y="115524"/>
                </a:lnTo>
                <a:lnTo>
                  <a:pt x="624739" y="119806"/>
                </a:lnTo>
                <a:lnTo>
                  <a:pt x="628784" y="124336"/>
                </a:lnTo>
                <a:lnTo>
                  <a:pt x="635104" y="126349"/>
                </a:lnTo>
                <a:lnTo>
                  <a:pt x="646228" y="126349"/>
                </a:lnTo>
                <a:lnTo>
                  <a:pt x="649010" y="126097"/>
                </a:lnTo>
                <a:lnTo>
                  <a:pt x="652045" y="125593"/>
                </a:lnTo>
                <a:lnTo>
                  <a:pt x="654824" y="125089"/>
                </a:lnTo>
                <a:lnTo>
                  <a:pt x="656849" y="124336"/>
                </a:lnTo>
                <a:lnTo>
                  <a:pt x="658112" y="123580"/>
                </a:lnTo>
                <a:lnTo>
                  <a:pt x="658112" y="110241"/>
                </a:lnTo>
                <a:lnTo>
                  <a:pt x="645975" y="110241"/>
                </a:lnTo>
                <a:lnTo>
                  <a:pt x="642943" y="109233"/>
                </a:lnTo>
                <a:lnTo>
                  <a:pt x="641171" y="106968"/>
                </a:lnTo>
                <a:lnTo>
                  <a:pt x="639149" y="104954"/>
                </a:lnTo>
                <a:lnTo>
                  <a:pt x="638392" y="101432"/>
                </a:lnTo>
                <a:lnTo>
                  <a:pt x="638392" y="57385"/>
                </a:lnTo>
                <a:close/>
              </a:path>
              <a:path w="658494" h="126365">
                <a:moveTo>
                  <a:pt x="589342" y="57385"/>
                </a:moveTo>
                <a:lnTo>
                  <a:pt x="569369" y="57385"/>
                </a:lnTo>
                <a:lnTo>
                  <a:pt x="569369" y="124336"/>
                </a:lnTo>
                <a:lnTo>
                  <a:pt x="589342" y="124336"/>
                </a:lnTo>
                <a:lnTo>
                  <a:pt x="589342" y="57385"/>
                </a:lnTo>
                <a:close/>
              </a:path>
              <a:path w="658494" h="126365">
                <a:moveTo>
                  <a:pt x="658112" y="107472"/>
                </a:moveTo>
                <a:lnTo>
                  <a:pt x="651032" y="110241"/>
                </a:lnTo>
                <a:lnTo>
                  <a:pt x="658112" y="110241"/>
                </a:lnTo>
                <a:lnTo>
                  <a:pt x="658112" y="107472"/>
                </a:lnTo>
                <a:close/>
              </a:path>
              <a:path w="658494" h="126365">
                <a:moveTo>
                  <a:pt x="658112" y="41277"/>
                </a:moveTo>
                <a:lnTo>
                  <a:pt x="555463" y="41277"/>
                </a:lnTo>
                <a:lnTo>
                  <a:pt x="555463" y="57385"/>
                </a:lnTo>
                <a:lnTo>
                  <a:pt x="658112" y="57385"/>
                </a:lnTo>
                <a:lnTo>
                  <a:pt x="658112" y="41277"/>
                </a:lnTo>
                <a:close/>
              </a:path>
              <a:path w="658494" h="126365">
                <a:moveTo>
                  <a:pt x="604513" y="0"/>
                </a:moveTo>
                <a:lnTo>
                  <a:pt x="590861" y="0"/>
                </a:lnTo>
                <a:lnTo>
                  <a:pt x="583528" y="2769"/>
                </a:lnTo>
                <a:lnTo>
                  <a:pt x="577965" y="8307"/>
                </a:lnTo>
                <a:lnTo>
                  <a:pt x="572151" y="13843"/>
                </a:lnTo>
                <a:lnTo>
                  <a:pt x="569369" y="20890"/>
                </a:lnTo>
                <a:lnTo>
                  <a:pt x="569369" y="41277"/>
                </a:lnTo>
                <a:lnTo>
                  <a:pt x="589342" y="41277"/>
                </a:lnTo>
                <a:lnTo>
                  <a:pt x="589342" y="26177"/>
                </a:lnTo>
                <a:lnTo>
                  <a:pt x="590354" y="22402"/>
                </a:lnTo>
                <a:lnTo>
                  <a:pt x="594905" y="17368"/>
                </a:lnTo>
                <a:lnTo>
                  <a:pt x="597937" y="16108"/>
                </a:lnTo>
                <a:lnTo>
                  <a:pt x="611087" y="16108"/>
                </a:lnTo>
                <a:lnTo>
                  <a:pt x="611087" y="1260"/>
                </a:lnTo>
                <a:lnTo>
                  <a:pt x="609821" y="756"/>
                </a:lnTo>
                <a:lnTo>
                  <a:pt x="604513" y="0"/>
                </a:lnTo>
                <a:close/>
              </a:path>
              <a:path w="658494" h="126365">
                <a:moveTo>
                  <a:pt x="638392" y="16612"/>
                </a:moveTo>
                <a:lnTo>
                  <a:pt x="618416" y="22651"/>
                </a:lnTo>
                <a:lnTo>
                  <a:pt x="618416" y="41277"/>
                </a:lnTo>
                <a:lnTo>
                  <a:pt x="638392" y="41277"/>
                </a:lnTo>
                <a:lnTo>
                  <a:pt x="638392" y="16612"/>
                </a:lnTo>
                <a:close/>
              </a:path>
              <a:path w="658494" h="126365">
                <a:moveTo>
                  <a:pt x="611087" y="16108"/>
                </a:moveTo>
                <a:lnTo>
                  <a:pt x="604260" y="16108"/>
                </a:lnTo>
                <a:lnTo>
                  <a:pt x="606029" y="16360"/>
                </a:lnTo>
                <a:lnTo>
                  <a:pt x="607799" y="16864"/>
                </a:lnTo>
                <a:lnTo>
                  <a:pt x="609315" y="17368"/>
                </a:lnTo>
                <a:lnTo>
                  <a:pt x="610580" y="17872"/>
                </a:lnTo>
                <a:lnTo>
                  <a:pt x="611087" y="18373"/>
                </a:lnTo>
                <a:lnTo>
                  <a:pt x="611087" y="16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0436" y="483106"/>
            <a:ext cx="194169" cy="193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3047" y="3317188"/>
            <a:ext cx="7484109" cy="141605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sz="48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Implement application</a:t>
            </a:r>
            <a:r>
              <a:rPr sz="4800" b="1" spc="-2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48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load  balancing</a:t>
            </a:r>
            <a:endParaRPr sz="4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0824" y="3153663"/>
            <a:ext cx="4179963" cy="35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207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Load</a:t>
            </a:r>
            <a:r>
              <a:rPr sz="2800" b="1" spc="-155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Balancer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798893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Operates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on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OSI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Layer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4</a:t>
            </a:r>
            <a:r>
              <a:rPr sz="2400" b="1" spc="-35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(TCP/UDP)</a:t>
            </a:r>
            <a:endParaRPr sz="24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</a:pP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Relies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on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health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probes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determine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status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of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backend</a:t>
            </a:r>
            <a:r>
              <a:rPr sz="2400" b="1" spc="-13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pool 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Distributes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traffic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according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load balancing</a:t>
            </a:r>
            <a:r>
              <a:rPr sz="2400" b="1" spc="-42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rules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47416" y="3258311"/>
            <a:ext cx="8231124" cy="3110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20143" y="2685287"/>
            <a:ext cx="5071300" cy="34587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3244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Public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Load</a:t>
            </a:r>
            <a:r>
              <a:rPr sz="2800" b="1" spc="-19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Balancer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042" y="1548129"/>
            <a:ext cx="897191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Distributes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traffic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targeting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public</a:t>
            </a:r>
            <a:r>
              <a:rPr sz="2400" b="1" spc="-1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IP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address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across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backend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VMs:</a:t>
            </a:r>
            <a:endParaRPr sz="2400">
              <a:latin typeface="Segoe UI Semibold"/>
              <a:cs typeface="Segoe UI Semibold"/>
            </a:endParaRPr>
          </a:p>
          <a:p>
            <a:pPr marL="12700" marR="351536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Frontend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has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one or more public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IP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addresses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Backend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VMs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have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private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IP</a:t>
            </a:r>
            <a:r>
              <a:rPr sz="2000" b="1" spc="-6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addresses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3493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Internal Load</a:t>
            </a:r>
            <a:r>
              <a:rPr sz="2800" b="1" spc="-185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Balancer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9070975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Distributes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traffic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targeting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private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IP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address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across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backend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VMs:</a:t>
            </a:r>
            <a:endParaRPr sz="2400">
              <a:latin typeface="Segoe UI Semibold"/>
              <a:cs typeface="Segoe UI Semibold"/>
            </a:endParaRPr>
          </a:p>
          <a:p>
            <a:pPr marL="12700" marR="350901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Frontend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has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one or more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private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IP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addresses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Backend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VMs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have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private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IP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addresses 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Supports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load</a:t>
            </a:r>
            <a:r>
              <a:rPr sz="2400" b="1" spc="-17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balancing: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Within a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virtual</a:t>
            </a:r>
            <a:r>
              <a:rPr sz="2000" b="1" spc="-7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network</a:t>
            </a:r>
            <a:endParaRPr sz="2000">
              <a:latin typeface="Segoe UI"/>
              <a:cs typeface="Segoe UI"/>
            </a:endParaRPr>
          </a:p>
          <a:p>
            <a:pPr marL="12700" marR="470789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For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cross-premises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virtual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network  For multi-tier applications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For line-of-business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applications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63858" y="2574229"/>
            <a:ext cx="5081393" cy="404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728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Objectives</a:t>
            </a:r>
            <a:r>
              <a:rPr sz="2800" b="1" spc="-135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(cont.)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1239500" cy="520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Integrate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on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premises network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with Azure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virtual</a:t>
            </a:r>
            <a:r>
              <a:rPr sz="2400" b="1" spc="-48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network</a:t>
            </a:r>
            <a:endParaRPr sz="2400">
              <a:latin typeface="Segoe UI Semibold"/>
              <a:cs typeface="Segoe UI Semibold"/>
            </a:endParaRPr>
          </a:p>
          <a:p>
            <a:pPr marL="12700" marR="250825">
              <a:lnSpc>
                <a:spcPct val="100000"/>
              </a:lnSpc>
            </a:pPr>
            <a:r>
              <a:rPr sz="2000" i="1" dirty="0">
                <a:solidFill>
                  <a:srgbClr val="3B3B41"/>
                </a:solidFill>
                <a:latin typeface="Segoe UI"/>
                <a:cs typeface="Segoe UI"/>
              </a:rPr>
              <a:t>May include but not </a:t>
            </a:r>
            <a:r>
              <a:rPr sz="2000" i="1" spc="-5" dirty="0">
                <a:solidFill>
                  <a:srgbClr val="3B3B41"/>
                </a:solidFill>
                <a:latin typeface="Segoe UI"/>
                <a:cs typeface="Segoe UI"/>
              </a:rPr>
              <a:t>limited to: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Create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configure Azure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VPN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Gateway;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create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configure site  to site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VPN;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configure Express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Route;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verify on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premises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connectivity; manage on-premise  connectivity with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Azure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Manage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role-based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access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control</a:t>
            </a:r>
            <a:r>
              <a:rPr sz="2400" b="1" spc="-26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(RBAC)</a:t>
            </a:r>
            <a:endParaRPr sz="2400">
              <a:latin typeface="Segoe UI Semibold"/>
              <a:cs typeface="Segoe UI Semibold"/>
            </a:endParaRPr>
          </a:p>
          <a:p>
            <a:pPr marL="12700" marR="737235">
              <a:lnSpc>
                <a:spcPct val="100000"/>
              </a:lnSpc>
              <a:spcBef>
                <a:spcPts val="5"/>
              </a:spcBef>
            </a:pPr>
            <a:r>
              <a:rPr sz="2000" i="1" dirty="0">
                <a:solidFill>
                  <a:srgbClr val="3B3B41"/>
                </a:solidFill>
                <a:latin typeface="Segoe UI"/>
                <a:cs typeface="Segoe UI"/>
              </a:rPr>
              <a:t>May include but not </a:t>
            </a:r>
            <a:r>
              <a:rPr sz="2000" i="1" spc="-5" dirty="0">
                <a:solidFill>
                  <a:srgbClr val="3B3B41"/>
                </a:solidFill>
                <a:latin typeface="Segoe UI"/>
                <a:cs typeface="Segoe UI"/>
              </a:rPr>
              <a:t>limited to: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Create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 custom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role;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configure access to Azure resources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by  assigning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roles;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configure management access to Azure;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troubleshoot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RBAC; implement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RBAC 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policies;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assign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RBAC</a:t>
            </a:r>
            <a:r>
              <a:rPr sz="2000" spc="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roles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Implement </a:t>
            </a: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Multi-Factor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Authentication</a:t>
            </a:r>
            <a:r>
              <a:rPr sz="2400" b="1" spc="-24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75" dirty="0">
                <a:solidFill>
                  <a:srgbClr val="3B3B41"/>
                </a:solidFill>
                <a:latin typeface="Segoe UI Semibold"/>
                <a:cs typeface="Segoe UI Semibold"/>
              </a:rPr>
              <a:t>(MFA)</a:t>
            </a:r>
            <a:endParaRPr sz="24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i="1" dirty="0">
                <a:solidFill>
                  <a:srgbClr val="3B3B41"/>
                </a:solidFill>
                <a:latin typeface="Segoe UI"/>
                <a:cs typeface="Segoe UI"/>
              </a:rPr>
              <a:t>May include but not </a:t>
            </a:r>
            <a:r>
              <a:rPr sz="2000" i="1" spc="-5" dirty="0">
                <a:solidFill>
                  <a:srgbClr val="3B3B41"/>
                </a:solidFill>
                <a:latin typeface="Segoe UI"/>
                <a:cs typeface="Segoe UI"/>
              </a:rPr>
              <a:t>limited to: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Enable </a:t>
            </a:r>
            <a:r>
              <a:rPr sz="2000" spc="-45" dirty="0">
                <a:solidFill>
                  <a:srgbClr val="3B3B41"/>
                </a:solidFill>
                <a:latin typeface="Segoe UI"/>
                <a:cs typeface="Segoe UI"/>
              </a:rPr>
              <a:t>MFA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for an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Azure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tenant;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configure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user accounts for </a:t>
            </a:r>
            <a:r>
              <a:rPr sz="2000" spc="-15" dirty="0">
                <a:solidFill>
                  <a:srgbClr val="3B3B41"/>
                </a:solidFill>
                <a:latin typeface="Segoe UI"/>
                <a:cs typeface="Segoe UI"/>
              </a:rPr>
              <a:t>MFA; 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configure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fraud </a:t>
            </a:r>
            <a:r>
              <a:rPr sz="2000" spc="5" dirty="0">
                <a:solidFill>
                  <a:srgbClr val="3B3B41"/>
                </a:solidFill>
                <a:latin typeface="Segoe UI"/>
                <a:cs typeface="Segoe UI"/>
              </a:rPr>
              <a:t>alerts;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configure bypass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options;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configure trusted IPs; configure verification  methods; manage role-based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access control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(RBAC);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implement RBAC policies;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assign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RBAC </a:t>
            </a:r>
            <a:r>
              <a:rPr sz="2000" spc="-15" dirty="0">
                <a:solidFill>
                  <a:srgbClr val="3B3B41"/>
                </a:solidFill>
                <a:latin typeface="Segoe UI"/>
                <a:cs typeface="Segoe UI"/>
              </a:rPr>
              <a:t>Roles; 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create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custom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role;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configure access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Azure resources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by assigning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roles;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configure management  access to</a:t>
            </a:r>
            <a:r>
              <a:rPr sz="2000" spc="-1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Azure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3085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Load </a:t>
            </a: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Balancer</a:t>
            </a:r>
            <a:r>
              <a:rPr sz="2800" b="1" spc="-225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40" dirty="0">
                <a:solidFill>
                  <a:srgbClr val="0071C5"/>
                </a:solidFill>
                <a:latin typeface="Segoe UI Semibold"/>
                <a:cs typeface="Segoe UI Semibold"/>
              </a:rPr>
              <a:t>SKUs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0306685" cy="2891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Two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SKUs:</a:t>
            </a:r>
            <a:endParaRPr sz="2400">
              <a:latin typeface="Segoe UI Semibold"/>
              <a:cs typeface="Segoe UI Semibold"/>
            </a:endParaRPr>
          </a:p>
          <a:p>
            <a:pPr marL="12700" marR="9208135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Basic  </a:t>
            </a:r>
            <a:r>
              <a:rPr sz="2000" b="1" spc="-45" dirty="0">
                <a:solidFill>
                  <a:srgbClr val="3B3B41"/>
                </a:solidFill>
                <a:latin typeface="Segoe UI"/>
                <a:cs typeface="Segoe UI"/>
              </a:rPr>
              <a:t>S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tanda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r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d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875"/>
              </a:lnSpc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Constraints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and</a:t>
            </a:r>
            <a:r>
              <a:rPr sz="2400" b="1" spc="-17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considerations: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SKUs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are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not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mutable.</a:t>
            </a:r>
            <a:endParaRPr sz="20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An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Azure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VM,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Availability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Set,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or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Azure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VM Scale Set can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reference one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SKU, not both.  A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Load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Balancer rule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cannot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span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two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virtual</a:t>
            </a:r>
            <a:r>
              <a:rPr sz="2000" b="1" spc="-2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networks.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There is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no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charge for the Basic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load</a:t>
            </a:r>
            <a:r>
              <a:rPr sz="2000" b="1" spc="-1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25" dirty="0">
                <a:solidFill>
                  <a:srgbClr val="3B3B41"/>
                </a:solidFill>
                <a:latin typeface="Segoe UI"/>
                <a:cs typeface="Segoe UI"/>
              </a:rPr>
              <a:t>balancer.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Standard load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balancer is charged based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on number 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rules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data</a:t>
            </a:r>
            <a:r>
              <a:rPr sz="2000" b="1" spc="-5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processed.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59923" y="1759267"/>
            <a:ext cx="1720022" cy="1389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125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Backend</a:t>
            </a:r>
            <a:r>
              <a:rPr sz="2800" b="1" spc="-155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70" dirty="0">
                <a:solidFill>
                  <a:srgbClr val="0071C5"/>
                </a:solidFill>
                <a:latin typeface="Segoe UI Semibold"/>
                <a:cs typeface="Segoe UI Semibold"/>
              </a:rPr>
              <a:t>Pool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0751820" cy="1551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Configuration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depends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on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load balancer</a:t>
            </a:r>
            <a:r>
              <a:rPr sz="2400" b="1" spc="-41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SKU: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Standard: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155"/>
              </a:lnSpc>
              <a:spcBef>
                <a:spcPts val="10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Up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to 1,000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Azure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VMs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in the same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virtual 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network,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including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VMs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in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availability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sets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 VM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scale</a:t>
            </a:r>
            <a:r>
              <a:rPr sz="1800" b="1" spc="254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sets.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395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Basic: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Up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100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VMs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in the same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availability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set or VM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scale</a:t>
            </a:r>
            <a:r>
              <a:rPr sz="1800" b="1" spc="13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set.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5736" y="3706367"/>
            <a:ext cx="5693664" cy="1263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45907" y="3074317"/>
            <a:ext cx="3758571" cy="1817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31299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Load </a:t>
            </a: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Balancer</a:t>
            </a:r>
            <a:r>
              <a:rPr sz="2800" b="1" spc="-204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Rules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5162550" cy="234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82065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Determine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traffic</a:t>
            </a:r>
            <a:r>
              <a:rPr sz="2400" b="1" spc="-22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distribution 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Require</a:t>
            </a:r>
            <a:r>
              <a:rPr sz="2400" b="1" spc="-1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existing:</a:t>
            </a:r>
            <a:endParaRPr sz="2400">
              <a:latin typeface="Segoe UI Semibold"/>
              <a:cs typeface="Segoe UI Semibold"/>
            </a:endParaRPr>
          </a:p>
          <a:p>
            <a:pPr marL="12700" marR="3521075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Frontend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IP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Backend</a:t>
            </a:r>
            <a:r>
              <a:rPr sz="2000" b="1" spc="-9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pool  Health</a:t>
            </a:r>
            <a:r>
              <a:rPr sz="2000" b="1" spc="-6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probe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Can </a:t>
            </a:r>
            <a:r>
              <a:rPr sz="2400" b="1" spc="-25" dirty="0">
                <a:solidFill>
                  <a:srgbClr val="3B3B41"/>
                </a:solidFill>
                <a:latin typeface="Segoe UI Semibold"/>
                <a:cs typeface="Segoe UI Semibold"/>
              </a:rPr>
              <a:t>be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used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with 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NAT</a:t>
            </a:r>
            <a:r>
              <a:rPr sz="2400" b="1" spc="-36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rules: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Allow connections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specific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backend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VMs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40323" y="1644395"/>
            <a:ext cx="6650735" cy="1815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63163" y="3553835"/>
            <a:ext cx="5247404" cy="31717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9224" y="4466963"/>
            <a:ext cx="3607798" cy="1830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9813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Multiple</a:t>
            </a:r>
            <a:r>
              <a:rPr sz="2800" b="1" spc="-11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Frontends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042" y="1548129"/>
            <a:ext cx="8843645" cy="380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 Load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Balancer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supports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load balancing</a:t>
            </a:r>
            <a:r>
              <a:rPr sz="2400" b="1" spc="-43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on:</a:t>
            </a:r>
            <a:endParaRPr sz="2400">
              <a:latin typeface="Segoe UI Semibold"/>
              <a:cs typeface="Segoe UI Semibold"/>
            </a:endParaRPr>
          </a:p>
          <a:p>
            <a:pPr marL="12700" marR="628396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Multiple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IP</a:t>
            </a:r>
            <a:r>
              <a:rPr sz="2000" b="1" spc="-7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addresses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Multiple</a:t>
            </a:r>
            <a:r>
              <a:rPr sz="2000" b="1" spc="-3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ports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4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Multiple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IP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addresses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and</a:t>
            </a:r>
            <a:r>
              <a:rPr sz="2000" b="1" spc="-4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ports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400" b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Two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types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of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rules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map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frontend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and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backend</a:t>
            </a:r>
            <a:r>
              <a:rPr sz="2400" b="1" spc="-13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pool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configurations:</a:t>
            </a:r>
            <a:endParaRPr sz="2400">
              <a:latin typeface="Segoe UI Semibold"/>
              <a:cs typeface="Segoe UI Semibold"/>
            </a:endParaRPr>
          </a:p>
          <a:p>
            <a:pPr marL="295910" indent="-28321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96545" algn="l"/>
              </a:tabLst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default rule with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no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backend </a:t>
            </a:r>
            <a:r>
              <a:rPr sz="2000" b="1" spc="10" dirty="0">
                <a:solidFill>
                  <a:srgbClr val="3B3B41"/>
                </a:solidFill>
                <a:latin typeface="Segoe UI"/>
                <a:cs typeface="Segoe UI"/>
              </a:rPr>
              <a:t>port</a:t>
            </a:r>
            <a:r>
              <a:rPr sz="2000" b="1" spc="-3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reuse</a:t>
            </a:r>
            <a:endParaRPr sz="2000">
              <a:latin typeface="Segoe UI"/>
              <a:cs typeface="Segoe UI"/>
            </a:endParaRPr>
          </a:p>
          <a:p>
            <a:pPr marL="295910" indent="-283210">
              <a:lnSpc>
                <a:spcPts val="2400"/>
              </a:lnSpc>
              <a:buAutoNum type="arabicPeriod"/>
              <a:tabLst>
                <a:tab pos="296545" algn="l"/>
              </a:tabLst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floating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IP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rule where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backend </a:t>
            </a:r>
            <a:r>
              <a:rPr sz="2000" b="1" spc="10" dirty="0">
                <a:solidFill>
                  <a:srgbClr val="3B3B41"/>
                </a:solidFill>
                <a:latin typeface="Segoe UI"/>
                <a:cs typeface="Segoe UI"/>
              </a:rPr>
              <a:t>ports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are</a:t>
            </a:r>
            <a:r>
              <a:rPr sz="2000" b="1" spc="-5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reused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880"/>
              </a:lnSpc>
            </a:pP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Rule type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1: No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backend </a:t>
            </a:r>
            <a:r>
              <a:rPr sz="2400" b="1" spc="-20" dirty="0">
                <a:solidFill>
                  <a:srgbClr val="3B3B41"/>
                </a:solidFill>
                <a:latin typeface="Segoe UI Semibold"/>
                <a:cs typeface="Segoe UI Semibold"/>
              </a:rPr>
              <a:t>port</a:t>
            </a:r>
            <a:r>
              <a:rPr sz="2400" b="1" spc="-44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reuse: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Frontends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are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configured</a:t>
            </a:r>
            <a:r>
              <a:rPr sz="2000" b="1" spc="1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with: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155"/>
              </a:lnSpc>
              <a:spcBef>
                <a:spcPts val="10"/>
              </a:spcBef>
            </a:pP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IP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address, protocol,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</a:t>
            </a:r>
            <a:r>
              <a:rPr sz="1800" b="1" spc="10" dirty="0">
                <a:solidFill>
                  <a:srgbClr val="0078D2"/>
                </a:solidFill>
                <a:latin typeface="Segoe UI Semibold"/>
                <a:cs typeface="Segoe UI Semibold"/>
              </a:rPr>
              <a:t> port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395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Backend pool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VMs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expose each </a:t>
            </a:r>
            <a:r>
              <a:rPr sz="2000" b="1" spc="10" dirty="0">
                <a:solidFill>
                  <a:srgbClr val="3B3B41"/>
                </a:solidFill>
                <a:latin typeface="Segoe UI"/>
                <a:cs typeface="Segoe UI"/>
              </a:rPr>
              <a:t>service</a:t>
            </a:r>
            <a:r>
              <a:rPr sz="2000" b="1" spc="-3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on: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The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same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DIP and a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unique</a:t>
            </a:r>
            <a:r>
              <a:rPr sz="1800" b="1" spc="10" dirty="0">
                <a:solidFill>
                  <a:srgbClr val="0078D2"/>
                </a:solidFill>
                <a:latin typeface="Segoe UI Semibold"/>
                <a:cs typeface="Segoe UI Semibold"/>
              </a:rPr>
              <a:t> port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42691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Multiple </a:t>
            </a: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Frontends </a:t>
            </a: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(Rule</a:t>
            </a:r>
            <a:r>
              <a:rPr sz="2800" b="1" spc="-15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30" dirty="0">
                <a:solidFill>
                  <a:srgbClr val="0071C5"/>
                </a:solidFill>
                <a:latin typeface="Segoe UI Semibold"/>
                <a:cs typeface="Segoe UI Semibold"/>
              </a:rPr>
              <a:t>2)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0880090" cy="2739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Rule</a:t>
            </a:r>
            <a:r>
              <a:rPr sz="2400" b="1" spc="-1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type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25" dirty="0">
                <a:solidFill>
                  <a:srgbClr val="3B3B41"/>
                </a:solidFill>
                <a:latin typeface="Segoe UI Semibold"/>
                <a:cs typeface="Segoe UI Semibold"/>
              </a:rPr>
              <a:t>2: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backend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20" dirty="0">
                <a:solidFill>
                  <a:srgbClr val="3B3B41"/>
                </a:solidFill>
                <a:latin typeface="Segoe UI Semibold"/>
                <a:cs typeface="Segoe UI Semibold"/>
              </a:rPr>
              <a:t>port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reuse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25" dirty="0">
                <a:solidFill>
                  <a:srgbClr val="3B3B41"/>
                </a:solidFill>
                <a:latin typeface="Segoe UI Semibold"/>
                <a:cs typeface="Segoe UI Semibold"/>
              </a:rPr>
              <a:t>by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using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Floating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IP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Requires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enabling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Floating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IP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rule</a:t>
            </a:r>
            <a:r>
              <a:rPr sz="2000" b="1" spc="-6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definition: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Each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backend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pool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VM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has three network</a:t>
            </a:r>
            <a:r>
              <a:rPr sz="2000" b="1" spc="-5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interfaces: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70" dirty="0">
                <a:solidFill>
                  <a:srgbClr val="0078D2"/>
                </a:solidFill>
                <a:latin typeface="Segoe UI Semibold"/>
                <a:cs typeface="Segoe UI Semibold"/>
              </a:rPr>
              <a:t>DIP.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 Virtual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NIC associated with the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VM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(IP configuration 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of </a:t>
            </a:r>
            <a:r>
              <a:rPr sz="1800" b="1" spc="-30" dirty="0">
                <a:solidFill>
                  <a:srgbClr val="0078D2"/>
                </a:solidFill>
                <a:latin typeface="Segoe UI Semibold"/>
                <a:cs typeface="Segoe UI Semibold"/>
              </a:rPr>
              <a:t>Azure's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NIC</a:t>
            </a:r>
            <a:r>
              <a:rPr sz="1800" b="1" spc="13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resource)</a:t>
            </a:r>
            <a:endParaRPr sz="1800">
              <a:latin typeface="Segoe UI Semibold"/>
              <a:cs typeface="Segoe UI Semibold"/>
            </a:endParaRPr>
          </a:p>
          <a:p>
            <a:pPr marL="12700" marR="75184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Frontend 1.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loopback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interface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within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guest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OS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that is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configured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with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IP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address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Frontend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1 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Frontend 2.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loopback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interface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within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guest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OS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that is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configured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with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IP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address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Frontend</a:t>
            </a:r>
            <a:r>
              <a:rPr sz="1800" b="1" spc="114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2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ts val="2400"/>
              </a:lnSpc>
              <a:spcBef>
                <a:spcPts val="70"/>
              </a:spcBef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destination </a:t>
            </a:r>
            <a:r>
              <a:rPr sz="2000" b="1" spc="-25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inbound flow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is the frontend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IP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address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on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loopback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interface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 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</a:t>
            </a:r>
            <a:r>
              <a:rPr sz="2000" b="1" spc="-2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VM.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32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By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changing 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destination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IP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address,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you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can enable </a:t>
            </a:r>
            <a:r>
              <a:rPr sz="2000" b="1" spc="10" dirty="0">
                <a:solidFill>
                  <a:srgbClr val="3B3B41"/>
                </a:solidFill>
                <a:latin typeface="Segoe UI"/>
                <a:cs typeface="Segoe UI"/>
              </a:rPr>
              <a:t>port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reuse on the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same</a:t>
            </a:r>
            <a:r>
              <a:rPr sz="2000" b="1" spc="-6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VM.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0735" y="2890426"/>
            <a:ext cx="7071497" cy="33320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3011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Session</a:t>
            </a:r>
            <a:r>
              <a:rPr sz="28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Persistence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8683" y="1791715"/>
            <a:ext cx="9799320" cy="1856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Load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balancing</a:t>
            </a:r>
            <a:r>
              <a:rPr sz="2400" b="1" spc="-13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uses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hash</a:t>
            </a:r>
            <a:r>
              <a:rPr sz="2400" b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map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traffic</a:t>
            </a:r>
            <a:r>
              <a:rPr sz="2400" b="1" spc="-12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backend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pool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VMs: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5-tuple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(source </a:t>
            </a:r>
            <a:r>
              <a:rPr sz="2000" b="1" spc="-110" dirty="0">
                <a:solidFill>
                  <a:srgbClr val="3B3B41"/>
                </a:solidFill>
                <a:latin typeface="Segoe UI"/>
                <a:cs typeface="Segoe UI"/>
              </a:rPr>
              <a:t>IP,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source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port,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destination </a:t>
            </a:r>
            <a:r>
              <a:rPr sz="2000" b="1" spc="-110" dirty="0">
                <a:solidFill>
                  <a:srgbClr val="3B3B41"/>
                </a:solidFill>
                <a:latin typeface="Segoe UI"/>
                <a:cs typeface="Segoe UI"/>
              </a:rPr>
              <a:t>IP,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destination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port,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protocol</a:t>
            </a:r>
            <a:r>
              <a:rPr sz="2000" b="1" spc="10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type)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Stickiness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applies only within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 transport</a:t>
            </a:r>
            <a:r>
              <a:rPr sz="2000" b="1" spc="-8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session.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65" dirty="0">
                <a:solidFill>
                  <a:srgbClr val="3B3B41"/>
                </a:solidFill>
                <a:latin typeface="Segoe UI"/>
                <a:cs typeface="Segoe UI"/>
              </a:rPr>
              <a:t>You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can change 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default session persistence (None)</a:t>
            </a:r>
            <a:r>
              <a:rPr sz="2000" b="1" spc="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Client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IP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Client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IP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and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protocol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0996" y="4139183"/>
            <a:ext cx="2304288" cy="2170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365" y="492963"/>
            <a:ext cx="2216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Health</a:t>
            </a:r>
            <a:r>
              <a:rPr sz="2800" b="1" spc="-17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Probes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683" y="1791715"/>
            <a:ext cx="6944995" cy="2526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Evaluate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status of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load balanced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workloads: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Unhealthy threshold set to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2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consecutive failures (default) 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Interval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set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15 second</a:t>
            </a:r>
            <a:r>
              <a:rPr sz="2000" b="1" spc="1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(default)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Support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two</a:t>
            </a:r>
            <a:r>
              <a:rPr sz="2400" b="1" spc="-1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protocols: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HTTP: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155"/>
              </a:lnSpc>
              <a:spcBef>
                <a:spcPts val="5"/>
              </a:spcBef>
            </a:pP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Expects 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HTTP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200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OK</a:t>
            </a:r>
            <a:r>
              <a:rPr sz="1800" b="1" spc="1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response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395"/>
              </a:lnSpc>
            </a:pP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TCP: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40" dirty="0">
                <a:solidFill>
                  <a:srgbClr val="0078D2"/>
                </a:solidFill>
                <a:latin typeface="Segoe UI Semibold"/>
                <a:cs typeface="Segoe UI Semibold"/>
              </a:rPr>
              <a:t>Tests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for a successful </a:t>
            </a:r>
            <a:r>
              <a:rPr sz="1800" b="1" spc="-25" dirty="0">
                <a:solidFill>
                  <a:srgbClr val="0078D2"/>
                </a:solidFill>
                <a:latin typeface="Segoe UI Semibold"/>
                <a:cs typeface="Segoe UI Semibold"/>
              </a:rPr>
              <a:t>TCP</a:t>
            </a:r>
            <a:r>
              <a:rPr sz="1800" b="1" spc="-2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session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62067" y="3432622"/>
            <a:ext cx="2409999" cy="2419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78308" y="4269856"/>
            <a:ext cx="2360131" cy="1942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0824" y="3153663"/>
            <a:ext cx="5552706" cy="454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5330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Application Gateway</a:t>
            </a:r>
            <a:r>
              <a:rPr sz="2800" b="1" spc="-16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Components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8249284" cy="310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Application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Gateway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load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balancer</a:t>
            </a:r>
            <a:r>
              <a:rPr sz="2400" b="1" spc="-1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operating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on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OSI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Layer 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Its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components</a:t>
            </a:r>
            <a:r>
              <a:rPr sz="2400" b="1" spc="-16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include:</a:t>
            </a:r>
            <a:endParaRPr sz="2400">
              <a:latin typeface="Segoe UI Semibold"/>
              <a:cs typeface="Segoe UI Semibold"/>
            </a:endParaRPr>
          </a:p>
          <a:p>
            <a:pPr marL="12700" marR="513461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Frontend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IP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configuration  Backend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server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pool  Listeners,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including: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front-end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10" dirty="0">
                <a:solidFill>
                  <a:srgbClr val="0078D2"/>
                </a:solidFill>
                <a:latin typeface="Segoe UI Semibold"/>
                <a:cs typeface="Segoe UI Semibold"/>
              </a:rPr>
              <a:t>port</a:t>
            </a:r>
            <a:endParaRPr sz="1800">
              <a:latin typeface="Segoe UI Semibold"/>
              <a:cs typeface="Segoe UI Semibold"/>
            </a:endParaRPr>
          </a:p>
          <a:p>
            <a:pPr marL="12700" marR="5547360">
              <a:lnSpc>
                <a:spcPct val="100000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protocol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(HTTP or</a:t>
            </a:r>
            <a:r>
              <a:rPr sz="1800" b="1" spc="-7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HTTPS)  SSL certificate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(optional). 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Rules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395"/>
              </a:lnSpc>
            </a:pP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Web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application firewall</a:t>
            </a:r>
            <a:r>
              <a:rPr sz="2000" b="1" spc="-4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(WAF)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09126" y="3008204"/>
            <a:ext cx="5206089" cy="16517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3893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60" dirty="0">
                <a:solidFill>
                  <a:srgbClr val="0071C5"/>
                </a:solidFill>
                <a:latin typeface="Segoe UI Semibold"/>
                <a:cs typeface="Segoe UI Semibold"/>
              </a:rPr>
              <a:t>Web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Application</a:t>
            </a:r>
            <a:r>
              <a:rPr sz="2800" b="1" spc="-165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Firewall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9523730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Provides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protection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for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backend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server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pool</a:t>
            </a:r>
            <a:r>
              <a:rPr sz="2400" b="1" spc="-37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workloads:</a:t>
            </a:r>
            <a:endParaRPr sz="24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Protects against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common cyber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threats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(SQL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injection, cross-side scripting, etc.)  Uses </a:t>
            </a:r>
            <a:r>
              <a:rPr sz="2000" b="1" spc="-15" dirty="0">
                <a:solidFill>
                  <a:srgbClr val="3B3B41"/>
                </a:solidFill>
                <a:latin typeface="Segoe UI"/>
                <a:cs typeface="Segoe UI"/>
              </a:rPr>
              <a:t>OWASP</a:t>
            </a:r>
            <a:r>
              <a:rPr sz="2000" b="1" spc="-2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rules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Allows disabling rules that result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in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false</a:t>
            </a:r>
            <a:r>
              <a:rPr sz="2000" b="1" spc="-7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positives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3084" y="3727413"/>
            <a:ext cx="6130965" cy="2363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17307" y="2694431"/>
            <a:ext cx="4474463" cy="3332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7024" y="521867"/>
            <a:ext cx="415648" cy="117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2758" y="513307"/>
            <a:ext cx="658495" cy="126364"/>
          </a:xfrm>
          <a:custGeom>
            <a:avLst/>
            <a:gdLst/>
            <a:ahLst/>
            <a:cxnLst/>
            <a:rect l="l" t="t" r="r" b="b"/>
            <a:pathLst>
              <a:path w="658494" h="126365">
                <a:moveTo>
                  <a:pt x="29074" y="8559"/>
                </a:moveTo>
                <a:lnTo>
                  <a:pt x="0" y="8559"/>
                </a:lnTo>
                <a:lnTo>
                  <a:pt x="0" y="124336"/>
                </a:lnTo>
                <a:lnTo>
                  <a:pt x="18709" y="124336"/>
                </a:lnTo>
                <a:lnTo>
                  <a:pt x="18709" y="33476"/>
                </a:lnTo>
                <a:lnTo>
                  <a:pt x="38764" y="33476"/>
                </a:lnTo>
                <a:lnTo>
                  <a:pt x="29074" y="8559"/>
                </a:lnTo>
                <a:close/>
              </a:path>
              <a:path w="658494" h="126365">
                <a:moveTo>
                  <a:pt x="38764" y="33476"/>
                </a:moveTo>
                <a:lnTo>
                  <a:pt x="18963" y="33476"/>
                </a:lnTo>
                <a:lnTo>
                  <a:pt x="55876" y="124336"/>
                </a:lnTo>
                <a:lnTo>
                  <a:pt x="69276" y="124336"/>
                </a:lnTo>
                <a:lnTo>
                  <a:pt x="81194" y="94384"/>
                </a:lnTo>
                <a:lnTo>
                  <a:pt x="62449" y="94384"/>
                </a:lnTo>
                <a:lnTo>
                  <a:pt x="38764" y="33476"/>
                </a:lnTo>
                <a:close/>
              </a:path>
              <a:path w="658494" h="126365">
                <a:moveTo>
                  <a:pt x="126162" y="33476"/>
                </a:moveTo>
                <a:lnTo>
                  <a:pt x="105936" y="33476"/>
                </a:lnTo>
                <a:lnTo>
                  <a:pt x="105936" y="124336"/>
                </a:lnTo>
                <a:lnTo>
                  <a:pt x="126162" y="124336"/>
                </a:lnTo>
                <a:lnTo>
                  <a:pt x="126162" y="33476"/>
                </a:lnTo>
                <a:close/>
              </a:path>
              <a:path w="658494" h="126365">
                <a:moveTo>
                  <a:pt x="126162" y="8559"/>
                </a:moveTo>
                <a:lnTo>
                  <a:pt x="98350" y="8559"/>
                </a:lnTo>
                <a:lnTo>
                  <a:pt x="62956" y="94384"/>
                </a:lnTo>
                <a:lnTo>
                  <a:pt x="81194" y="94384"/>
                </a:lnTo>
                <a:lnTo>
                  <a:pt x="105430" y="33476"/>
                </a:lnTo>
                <a:lnTo>
                  <a:pt x="126162" y="33476"/>
                </a:lnTo>
                <a:lnTo>
                  <a:pt x="126162" y="8559"/>
                </a:lnTo>
                <a:close/>
              </a:path>
              <a:path w="658494" h="126365">
                <a:moveTo>
                  <a:pt x="158525" y="5790"/>
                </a:moveTo>
                <a:lnTo>
                  <a:pt x="151698" y="5790"/>
                </a:lnTo>
                <a:lnTo>
                  <a:pt x="148917" y="7047"/>
                </a:lnTo>
                <a:lnTo>
                  <a:pt x="144112" y="11325"/>
                </a:lnTo>
                <a:lnTo>
                  <a:pt x="143100" y="14094"/>
                </a:lnTo>
                <a:lnTo>
                  <a:pt x="143100" y="20386"/>
                </a:lnTo>
                <a:lnTo>
                  <a:pt x="144112" y="23155"/>
                </a:lnTo>
                <a:lnTo>
                  <a:pt x="146388" y="25168"/>
                </a:lnTo>
                <a:lnTo>
                  <a:pt x="148663" y="27434"/>
                </a:lnTo>
                <a:lnTo>
                  <a:pt x="151698" y="28442"/>
                </a:lnTo>
                <a:lnTo>
                  <a:pt x="158271" y="28442"/>
                </a:lnTo>
                <a:lnTo>
                  <a:pt x="161050" y="27434"/>
                </a:lnTo>
                <a:lnTo>
                  <a:pt x="165854" y="23155"/>
                </a:lnTo>
                <a:lnTo>
                  <a:pt x="166867" y="20386"/>
                </a:lnTo>
                <a:lnTo>
                  <a:pt x="166867" y="14094"/>
                </a:lnTo>
                <a:lnTo>
                  <a:pt x="165854" y="11577"/>
                </a:lnTo>
                <a:lnTo>
                  <a:pt x="161304" y="7047"/>
                </a:lnTo>
                <a:lnTo>
                  <a:pt x="158525" y="5790"/>
                </a:lnTo>
                <a:close/>
              </a:path>
              <a:path w="658494" h="126365">
                <a:moveTo>
                  <a:pt x="164592" y="41277"/>
                </a:moveTo>
                <a:lnTo>
                  <a:pt x="145122" y="41277"/>
                </a:lnTo>
                <a:lnTo>
                  <a:pt x="145122" y="124336"/>
                </a:lnTo>
                <a:lnTo>
                  <a:pt x="164592" y="124336"/>
                </a:lnTo>
                <a:lnTo>
                  <a:pt x="164592" y="41277"/>
                </a:lnTo>
                <a:close/>
              </a:path>
              <a:path w="658494" h="126365">
                <a:moveTo>
                  <a:pt x="227292" y="39264"/>
                </a:moveTo>
                <a:lnTo>
                  <a:pt x="190128" y="52099"/>
                </a:lnTo>
                <a:lnTo>
                  <a:pt x="178497" y="85323"/>
                </a:lnTo>
                <a:lnTo>
                  <a:pt x="179208" y="93853"/>
                </a:lnTo>
                <a:lnTo>
                  <a:pt x="203211" y="123485"/>
                </a:lnTo>
                <a:lnTo>
                  <a:pt x="224763" y="126349"/>
                </a:lnTo>
                <a:lnTo>
                  <a:pt x="229064" y="126097"/>
                </a:lnTo>
                <a:lnTo>
                  <a:pt x="237153" y="124084"/>
                </a:lnTo>
                <a:lnTo>
                  <a:pt x="240691" y="122824"/>
                </a:lnTo>
                <a:lnTo>
                  <a:pt x="243726" y="121063"/>
                </a:lnTo>
                <a:lnTo>
                  <a:pt x="243726" y="110241"/>
                </a:lnTo>
                <a:lnTo>
                  <a:pt x="216421" y="110241"/>
                </a:lnTo>
                <a:lnTo>
                  <a:pt x="210354" y="107975"/>
                </a:lnTo>
                <a:lnTo>
                  <a:pt x="201252" y="98411"/>
                </a:lnTo>
                <a:lnTo>
                  <a:pt x="198723" y="91867"/>
                </a:lnTo>
                <a:lnTo>
                  <a:pt x="198723" y="75003"/>
                </a:lnTo>
                <a:lnTo>
                  <a:pt x="201252" y="68207"/>
                </a:lnTo>
                <a:lnTo>
                  <a:pt x="210860" y="58141"/>
                </a:lnTo>
                <a:lnTo>
                  <a:pt x="216927" y="55624"/>
                </a:lnTo>
                <a:lnTo>
                  <a:pt x="243726" y="55624"/>
                </a:lnTo>
                <a:lnTo>
                  <a:pt x="243726" y="43794"/>
                </a:lnTo>
                <a:lnTo>
                  <a:pt x="241451" y="42537"/>
                </a:lnTo>
                <a:lnTo>
                  <a:pt x="238669" y="41529"/>
                </a:lnTo>
                <a:lnTo>
                  <a:pt x="234877" y="40524"/>
                </a:lnTo>
                <a:lnTo>
                  <a:pt x="231086" y="39768"/>
                </a:lnTo>
                <a:lnTo>
                  <a:pt x="227292" y="39264"/>
                </a:lnTo>
                <a:close/>
              </a:path>
              <a:path w="658494" h="126365">
                <a:moveTo>
                  <a:pt x="243726" y="102941"/>
                </a:moveTo>
                <a:lnTo>
                  <a:pt x="237659" y="106967"/>
                </a:lnTo>
                <a:lnTo>
                  <a:pt x="230580" y="109485"/>
                </a:lnTo>
                <a:lnTo>
                  <a:pt x="227292" y="110241"/>
                </a:lnTo>
                <a:lnTo>
                  <a:pt x="243726" y="110241"/>
                </a:lnTo>
                <a:lnTo>
                  <a:pt x="243726" y="102941"/>
                </a:lnTo>
                <a:close/>
              </a:path>
              <a:path w="658494" h="126365">
                <a:moveTo>
                  <a:pt x="243726" y="55624"/>
                </a:moveTo>
                <a:lnTo>
                  <a:pt x="228051" y="55624"/>
                </a:lnTo>
                <a:lnTo>
                  <a:pt x="231339" y="56380"/>
                </a:lnTo>
                <a:lnTo>
                  <a:pt x="234371" y="57637"/>
                </a:lnTo>
                <a:lnTo>
                  <a:pt x="237659" y="58645"/>
                </a:lnTo>
                <a:lnTo>
                  <a:pt x="240691" y="60406"/>
                </a:lnTo>
                <a:lnTo>
                  <a:pt x="243726" y="62672"/>
                </a:lnTo>
                <a:lnTo>
                  <a:pt x="243726" y="55624"/>
                </a:lnTo>
                <a:close/>
              </a:path>
              <a:path w="658494" h="126365">
                <a:moveTo>
                  <a:pt x="278111" y="41277"/>
                </a:moveTo>
                <a:lnTo>
                  <a:pt x="258645" y="41277"/>
                </a:lnTo>
                <a:lnTo>
                  <a:pt x="258645" y="124336"/>
                </a:lnTo>
                <a:lnTo>
                  <a:pt x="278111" y="124336"/>
                </a:lnTo>
                <a:lnTo>
                  <a:pt x="278111" y="73998"/>
                </a:lnTo>
                <a:lnTo>
                  <a:pt x="279880" y="67955"/>
                </a:lnTo>
                <a:lnTo>
                  <a:pt x="283168" y="63677"/>
                </a:lnTo>
                <a:lnTo>
                  <a:pt x="286453" y="59650"/>
                </a:lnTo>
                <a:lnTo>
                  <a:pt x="290501" y="57637"/>
                </a:lnTo>
                <a:lnTo>
                  <a:pt x="307186" y="57637"/>
                </a:lnTo>
                <a:lnTo>
                  <a:pt x="307186" y="54364"/>
                </a:lnTo>
                <a:lnTo>
                  <a:pt x="278111" y="54364"/>
                </a:lnTo>
                <a:lnTo>
                  <a:pt x="278111" y="41277"/>
                </a:lnTo>
                <a:close/>
              </a:path>
              <a:path w="658494" h="126365">
                <a:moveTo>
                  <a:pt x="307186" y="57637"/>
                </a:moveTo>
                <a:lnTo>
                  <a:pt x="298337" y="57637"/>
                </a:lnTo>
                <a:lnTo>
                  <a:pt x="300612" y="58141"/>
                </a:lnTo>
                <a:lnTo>
                  <a:pt x="302635" y="58645"/>
                </a:lnTo>
                <a:lnTo>
                  <a:pt x="304657" y="59398"/>
                </a:lnTo>
                <a:lnTo>
                  <a:pt x="306176" y="60154"/>
                </a:lnTo>
                <a:lnTo>
                  <a:pt x="307186" y="60910"/>
                </a:lnTo>
                <a:lnTo>
                  <a:pt x="307186" y="57637"/>
                </a:lnTo>
                <a:close/>
              </a:path>
              <a:path w="658494" h="126365">
                <a:moveTo>
                  <a:pt x="302635" y="40020"/>
                </a:moveTo>
                <a:lnTo>
                  <a:pt x="294546" y="40020"/>
                </a:lnTo>
                <a:lnTo>
                  <a:pt x="290248" y="41277"/>
                </a:lnTo>
                <a:lnTo>
                  <a:pt x="286707" y="43794"/>
                </a:lnTo>
                <a:lnTo>
                  <a:pt x="282915" y="46311"/>
                </a:lnTo>
                <a:lnTo>
                  <a:pt x="280387" y="49834"/>
                </a:lnTo>
                <a:lnTo>
                  <a:pt x="278617" y="54364"/>
                </a:lnTo>
                <a:lnTo>
                  <a:pt x="307186" y="54364"/>
                </a:lnTo>
                <a:lnTo>
                  <a:pt x="307186" y="41025"/>
                </a:lnTo>
                <a:lnTo>
                  <a:pt x="305163" y="40524"/>
                </a:lnTo>
                <a:lnTo>
                  <a:pt x="302635" y="40020"/>
                </a:lnTo>
                <a:close/>
              </a:path>
              <a:path w="658494" h="126365">
                <a:moveTo>
                  <a:pt x="352442" y="39264"/>
                </a:moveTo>
                <a:lnTo>
                  <a:pt x="314704" y="57908"/>
                </a:lnTo>
                <a:lnTo>
                  <a:pt x="308198" y="84063"/>
                </a:lnTo>
                <a:lnTo>
                  <a:pt x="308909" y="93361"/>
                </a:lnTo>
                <a:lnTo>
                  <a:pt x="333006" y="123517"/>
                </a:lnTo>
                <a:lnTo>
                  <a:pt x="350419" y="126349"/>
                </a:lnTo>
                <a:lnTo>
                  <a:pt x="359948" y="125633"/>
                </a:lnTo>
                <a:lnTo>
                  <a:pt x="368434" y="123454"/>
                </a:lnTo>
                <a:lnTo>
                  <a:pt x="375877" y="119765"/>
                </a:lnTo>
                <a:lnTo>
                  <a:pt x="382276" y="114519"/>
                </a:lnTo>
                <a:lnTo>
                  <a:pt x="385638" y="110241"/>
                </a:lnTo>
                <a:lnTo>
                  <a:pt x="344099" y="110241"/>
                </a:lnTo>
                <a:lnTo>
                  <a:pt x="338536" y="107975"/>
                </a:lnTo>
                <a:lnTo>
                  <a:pt x="334491" y="103445"/>
                </a:lnTo>
                <a:lnTo>
                  <a:pt x="330700" y="98663"/>
                </a:lnTo>
                <a:lnTo>
                  <a:pt x="328677" y="92119"/>
                </a:lnTo>
                <a:lnTo>
                  <a:pt x="328754" y="74244"/>
                </a:lnTo>
                <a:lnTo>
                  <a:pt x="330700" y="67706"/>
                </a:lnTo>
                <a:lnTo>
                  <a:pt x="334744" y="62924"/>
                </a:lnTo>
                <a:lnTo>
                  <a:pt x="338536" y="58141"/>
                </a:lnTo>
                <a:lnTo>
                  <a:pt x="344099" y="55876"/>
                </a:lnTo>
                <a:lnTo>
                  <a:pt x="386718" y="55876"/>
                </a:lnTo>
                <a:lnTo>
                  <a:pt x="383035" y="51094"/>
                </a:lnTo>
                <a:lnTo>
                  <a:pt x="376975" y="45953"/>
                </a:lnTo>
                <a:lnTo>
                  <a:pt x="369825" y="42252"/>
                </a:lnTo>
                <a:lnTo>
                  <a:pt x="361631" y="40015"/>
                </a:lnTo>
                <a:lnTo>
                  <a:pt x="352442" y="39264"/>
                </a:lnTo>
                <a:close/>
              </a:path>
              <a:path w="658494" h="126365">
                <a:moveTo>
                  <a:pt x="386718" y="55876"/>
                </a:moveTo>
                <a:lnTo>
                  <a:pt x="358511" y="55876"/>
                </a:lnTo>
                <a:lnTo>
                  <a:pt x="363819" y="58141"/>
                </a:lnTo>
                <a:lnTo>
                  <a:pt x="367613" y="62672"/>
                </a:lnTo>
                <a:lnTo>
                  <a:pt x="371658" y="67202"/>
                </a:lnTo>
                <a:lnTo>
                  <a:pt x="373427" y="73998"/>
                </a:lnTo>
                <a:lnTo>
                  <a:pt x="373361" y="92119"/>
                </a:lnTo>
                <a:lnTo>
                  <a:pt x="371658" y="98663"/>
                </a:lnTo>
                <a:lnTo>
                  <a:pt x="367866" y="103445"/>
                </a:lnTo>
                <a:lnTo>
                  <a:pt x="364072" y="107975"/>
                </a:lnTo>
                <a:lnTo>
                  <a:pt x="358764" y="110241"/>
                </a:lnTo>
                <a:lnTo>
                  <a:pt x="385638" y="110241"/>
                </a:lnTo>
                <a:lnTo>
                  <a:pt x="387411" y="107975"/>
                </a:lnTo>
                <a:lnTo>
                  <a:pt x="391030" y="100487"/>
                </a:lnTo>
                <a:lnTo>
                  <a:pt x="393196" y="91867"/>
                </a:lnTo>
                <a:lnTo>
                  <a:pt x="393906" y="82302"/>
                </a:lnTo>
                <a:lnTo>
                  <a:pt x="393239" y="72967"/>
                </a:lnTo>
                <a:lnTo>
                  <a:pt x="391220" y="64622"/>
                </a:lnTo>
                <a:lnTo>
                  <a:pt x="387827" y="57315"/>
                </a:lnTo>
                <a:lnTo>
                  <a:pt x="386718" y="55876"/>
                </a:lnTo>
                <a:close/>
              </a:path>
              <a:path w="658494" h="126365">
                <a:moveTo>
                  <a:pt x="403261" y="102689"/>
                </a:moveTo>
                <a:lnTo>
                  <a:pt x="403261" y="122071"/>
                </a:lnTo>
                <a:lnTo>
                  <a:pt x="406296" y="123328"/>
                </a:lnTo>
                <a:lnTo>
                  <a:pt x="409834" y="124336"/>
                </a:lnTo>
                <a:lnTo>
                  <a:pt x="414132" y="125089"/>
                </a:lnTo>
                <a:lnTo>
                  <a:pt x="418177" y="126097"/>
                </a:lnTo>
                <a:lnTo>
                  <a:pt x="421971" y="126349"/>
                </a:lnTo>
                <a:lnTo>
                  <a:pt x="425509" y="126349"/>
                </a:lnTo>
                <a:lnTo>
                  <a:pt x="432862" y="125920"/>
                </a:lnTo>
                <a:lnTo>
                  <a:pt x="457922" y="110745"/>
                </a:lnTo>
                <a:lnTo>
                  <a:pt x="422727" y="110745"/>
                </a:lnTo>
                <a:lnTo>
                  <a:pt x="418936" y="110241"/>
                </a:lnTo>
                <a:lnTo>
                  <a:pt x="410847" y="107219"/>
                </a:lnTo>
                <a:lnTo>
                  <a:pt x="406799" y="105206"/>
                </a:lnTo>
                <a:lnTo>
                  <a:pt x="403261" y="102689"/>
                </a:lnTo>
                <a:close/>
              </a:path>
              <a:path w="658494" h="126365">
                <a:moveTo>
                  <a:pt x="438405" y="39264"/>
                </a:moveTo>
                <a:lnTo>
                  <a:pt x="426015" y="39264"/>
                </a:lnTo>
                <a:lnTo>
                  <a:pt x="418177" y="41529"/>
                </a:lnTo>
                <a:lnTo>
                  <a:pt x="412363" y="46563"/>
                </a:lnTo>
                <a:lnTo>
                  <a:pt x="406296" y="51346"/>
                </a:lnTo>
                <a:lnTo>
                  <a:pt x="403388" y="57133"/>
                </a:lnTo>
                <a:lnTo>
                  <a:pt x="403261" y="70724"/>
                </a:lnTo>
                <a:lnTo>
                  <a:pt x="404777" y="75507"/>
                </a:lnTo>
                <a:lnTo>
                  <a:pt x="410847" y="83058"/>
                </a:lnTo>
                <a:lnTo>
                  <a:pt x="416154" y="86581"/>
                </a:lnTo>
                <a:lnTo>
                  <a:pt x="423234" y="89602"/>
                </a:lnTo>
                <a:lnTo>
                  <a:pt x="429554" y="91867"/>
                </a:lnTo>
                <a:lnTo>
                  <a:pt x="433601" y="94132"/>
                </a:lnTo>
                <a:lnTo>
                  <a:pt x="435877" y="95894"/>
                </a:lnTo>
                <a:lnTo>
                  <a:pt x="437899" y="97907"/>
                </a:lnTo>
                <a:lnTo>
                  <a:pt x="439162" y="100172"/>
                </a:lnTo>
                <a:lnTo>
                  <a:pt x="439162" y="105710"/>
                </a:lnTo>
                <a:lnTo>
                  <a:pt x="438152" y="107723"/>
                </a:lnTo>
                <a:lnTo>
                  <a:pt x="435877" y="108981"/>
                </a:lnTo>
                <a:lnTo>
                  <a:pt x="433854" y="110241"/>
                </a:lnTo>
                <a:lnTo>
                  <a:pt x="430566" y="110745"/>
                </a:lnTo>
                <a:lnTo>
                  <a:pt x="457922" y="110745"/>
                </a:lnTo>
                <a:lnTo>
                  <a:pt x="459135" y="108228"/>
                </a:lnTo>
                <a:lnTo>
                  <a:pt x="437899" y="75759"/>
                </a:lnTo>
                <a:lnTo>
                  <a:pt x="431579" y="73242"/>
                </a:lnTo>
                <a:lnTo>
                  <a:pt x="427785" y="71228"/>
                </a:lnTo>
                <a:lnTo>
                  <a:pt x="424246" y="68207"/>
                </a:lnTo>
                <a:lnTo>
                  <a:pt x="423234" y="65942"/>
                </a:lnTo>
                <a:lnTo>
                  <a:pt x="423234" y="60658"/>
                </a:lnTo>
                <a:lnTo>
                  <a:pt x="424246" y="58645"/>
                </a:lnTo>
                <a:lnTo>
                  <a:pt x="426269" y="57133"/>
                </a:lnTo>
                <a:lnTo>
                  <a:pt x="428544" y="55624"/>
                </a:lnTo>
                <a:lnTo>
                  <a:pt x="431326" y="54868"/>
                </a:lnTo>
                <a:lnTo>
                  <a:pt x="454584" y="54868"/>
                </a:lnTo>
                <a:lnTo>
                  <a:pt x="454584" y="42789"/>
                </a:lnTo>
                <a:lnTo>
                  <a:pt x="452058" y="41781"/>
                </a:lnTo>
                <a:lnTo>
                  <a:pt x="449023" y="40773"/>
                </a:lnTo>
                <a:lnTo>
                  <a:pt x="445482" y="40272"/>
                </a:lnTo>
                <a:lnTo>
                  <a:pt x="441691" y="39516"/>
                </a:lnTo>
                <a:lnTo>
                  <a:pt x="438405" y="39264"/>
                </a:lnTo>
                <a:close/>
              </a:path>
              <a:path w="658494" h="126365">
                <a:moveTo>
                  <a:pt x="454584" y="54868"/>
                </a:moveTo>
                <a:lnTo>
                  <a:pt x="438405" y="54868"/>
                </a:lnTo>
                <a:lnTo>
                  <a:pt x="441944" y="55624"/>
                </a:lnTo>
                <a:lnTo>
                  <a:pt x="445482" y="56881"/>
                </a:lnTo>
                <a:lnTo>
                  <a:pt x="448770" y="58141"/>
                </a:lnTo>
                <a:lnTo>
                  <a:pt x="451805" y="59650"/>
                </a:lnTo>
                <a:lnTo>
                  <a:pt x="454584" y="61160"/>
                </a:lnTo>
                <a:lnTo>
                  <a:pt x="454584" y="54868"/>
                </a:lnTo>
                <a:close/>
              </a:path>
              <a:path w="658494" h="126365">
                <a:moveTo>
                  <a:pt x="511723" y="39264"/>
                </a:moveTo>
                <a:lnTo>
                  <a:pt x="474093" y="57908"/>
                </a:lnTo>
                <a:lnTo>
                  <a:pt x="467480" y="84064"/>
                </a:lnTo>
                <a:lnTo>
                  <a:pt x="468191" y="93361"/>
                </a:lnTo>
                <a:lnTo>
                  <a:pt x="492288" y="123517"/>
                </a:lnTo>
                <a:lnTo>
                  <a:pt x="509701" y="126349"/>
                </a:lnTo>
                <a:lnTo>
                  <a:pt x="519230" y="125633"/>
                </a:lnTo>
                <a:lnTo>
                  <a:pt x="527715" y="123454"/>
                </a:lnTo>
                <a:lnTo>
                  <a:pt x="535158" y="119765"/>
                </a:lnTo>
                <a:lnTo>
                  <a:pt x="541557" y="114519"/>
                </a:lnTo>
                <a:lnTo>
                  <a:pt x="544919" y="110241"/>
                </a:lnTo>
                <a:lnTo>
                  <a:pt x="503634" y="110241"/>
                </a:lnTo>
                <a:lnTo>
                  <a:pt x="497817" y="107976"/>
                </a:lnTo>
                <a:lnTo>
                  <a:pt x="494026" y="103445"/>
                </a:lnTo>
                <a:lnTo>
                  <a:pt x="489981" y="98663"/>
                </a:lnTo>
                <a:lnTo>
                  <a:pt x="487959" y="92119"/>
                </a:lnTo>
                <a:lnTo>
                  <a:pt x="488036" y="74244"/>
                </a:lnTo>
                <a:lnTo>
                  <a:pt x="489981" y="67706"/>
                </a:lnTo>
                <a:lnTo>
                  <a:pt x="494026" y="62924"/>
                </a:lnTo>
                <a:lnTo>
                  <a:pt x="497817" y="58141"/>
                </a:lnTo>
                <a:lnTo>
                  <a:pt x="503634" y="55876"/>
                </a:lnTo>
                <a:lnTo>
                  <a:pt x="546000" y="55876"/>
                </a:lnTo>
                <a:lnTo>
                  <a:pt x="542317" y="51094"/>
                </a:lnTo>
                <a:lnTo>
                  <a:pt x="536292" y="45953"/>
                </a:lnTo>
                <a:lnTo>
                  <a:pt x="529201" y="42252"/>
                </a:lnTo>
                <a:lnTo>
                  <a:pt x="521020" y="40015"/>
                </a:lnTo>
                <a:lnTo>
                  <a:pt x="511723" y="39264"/>
                </a:lnTo>
                <a:close/>
              </a:path>
              <a:path w="658494" h="126365">
                <a:moveTo>
                  <a:pt x="546000" y="55876"/>
                </a:moveTo>
                <a:lnTo>
                  <a:pt x="517793" y="55876"/>
                </a:lnTo>
                <a:lnTo>
                  <a:pt x="523101" y="58141"/>
                </a:lnTo>
                <a:lnTo>
                  <a:pt x="527148" y="62672"/>
                </a:lnTo>
                <a:lnTo>
                  <a:pt x="530939" y="67202"/>
                </a:lnTo>
                <a:lnTo>
                  <a:pt x="532709" y="73998"/>
                </a:lnTo>
                <a:lnTo>
                  <a:pt x="532643" y="92119"/>
                </a:lnTo>
                <a:lnTo>
                  <a:pt x="530939" y="98663"/>
                </a:lnTo>
                <a:lnTo>
                  <a:pt x="527148" y="103445"/>
                </a:lnTo>
                <a:lnTo>
                  <a:pt x="523607" y="107976"/>
                </a:lnTo>
                <a:lnTo>
                  <a:pt x="518046" y="110241"/>
                </a:lnTo>
                <a:lnTo>
                  <a:pt x="544919" y="110241"/>
                </a:lnTo>
                <a:lnTo>
                  <a:pt x="546693" y="107976"/>
                </a:lnTo>
                <a:lnTo>
                  <a:pt x="550312" y="100487"/>
                </a:lnTo>
                <a:lnTo>
                  <a:pt x="552478" y="91867"/>
                </a:lnTo>
                <a:lnTo>
                  <a:pt x="553188" y="82302"/>
                </a:lnTo>
                <a:lnTo>
                  <a:pt x="552520" y="72967"/>
                </a:lnTo>
                <a:lnTo>
                  <a:pt x="550502" y="64622"/>
                </a:lnTo>
                <a:lnTo>
                  <a:pt x="547109" y="57316"/>
                </a:lnTo>
                <a:lnTo>
                  <a:pt x="546000" y="55876"/>
                </a:lnTo>
                <a:close/>
              </a:path>
              <a:path w="658494" h="126365">
                <a:moveTo>
                  <a:pt x="638392" y="57385"/>
                </a:moveTo>
                <a:lnTo>
                  <a:pt x="618416" y="57385"/>
                </a:lnTo>
                <a:lnTo>
                  <a:pt x="618504" y="109233"/>
                </a:lnTo>
                <a:lnTo>
                  <a:pt x="620692" y="115524"/>
                </a:lnTo>
                <a:lnTo>
                  <a:pt x="624739" y="119806"/>
                </a:lnTo>
                <a:lnTo>
                  <a:pt x="628784" y="124336"/>
                </a:lnTo>
                <a:lnTo>
                  <a:pt x="635104" y="126349"/>
                </a:lnTo>
                <a:lnTo>
                  <a:pt x="646228" y="126349"/>
                </a:lnTo>
                <a:lnTo>
                  <a:pt x="649010" y="126097"/>
                </a:lnTo>
                <a:lnTo>
                  <a:pt x="652045" y="125593"/>
                </a:lnTo>
                <a:lnTo>
                  <a:pt x="654824" y="125089"/>
                </a:lnTo>
                <a:lnTo>
                  <a:pt x="656849" y="124336"/>
                </a:lnTo>
                <a:lnTo>
                  <a:pt x="658112" y="123580"/>
                </a:lnTo>
                <a:lnTo>
                  <a:pt x="658112" y="110241"/>
                </a:lnTo>
                <a:lnTo>
                  <a:pt x="645975" y="110241"/>
                </a:lnTo>
                <a:lnTo>
                  <a:pt x="642943" y="109233"/>
                </a:lnTo>
                <a:lnTo>
                  <a:pt x="641171" y="106968"/>
                </a:lnTo>
                <a:lnTo>
                  <a:pt x="639149" y="104954"/>
                </a:lnTo>
                <a:lnTo>
                  <a:pt x="638392" y="101432"/>
                </a:lnTo>
                <a:lnTo>
                  <a:pt x="638392" y="57385"/>
                </a:lnTo>
                <a:close/>
              </a:path>
              <a:path w="658494" h="126365">
                <a:moveTo>
                  <a:pt x="589342" y="57385"/>
                </a:moveTo>
                <a:lnTo>
                  <a:pt x="569369" y="57385"/>
                </a:lnTo>
                <a:lnTo>
                  <a:pt x="569369" y="124336"/>
                </a:lnTo>
                <a:lnTo>
                  <a:pt x="589342" y="124336"/>
                </a:lnTo>
                <a:lnTo>
                  <a:pt x="589342" y="57385"/>
                </a:lnTo>
                <a:close/>
              </a:path>
              <a:path w="658494" h="126365">
                <a:moveTo>
                  <a:pt x="658112" y="107472"/>
                </a:moveTo>
                <a:lnTo>
                  <a:pt x="651032" y="110241"/>
                </a:lnTo>
                <a:lnTo>
                  <a:pt x="658112" y="110241"/>
                </a:lnTo>
                <a:lnTo>
                  <a:pt x="658112" y="107472"/>
                </a:lnTo>
                <a:close/>
              </a:path>
              <a:path w="658494" h="126365">
                <a:moveTo>
                  <a:pt x="658112" y="41277"/>
                </a:moveTo>
                <a:lnTo>
                  <a:pt x="555463" y="41277"/>
                </a:lnTo>
                <a:lnTo>
                  <a:pt x="555463" y="57385"/>
                </a:lnTo>
                <a:lnTo>
                  <a:pt x="658112" y="57385"/>
                </a:lnTo>
                <a:lnTo>
                  <a:pt x="658112" y="41277"/>
                </a:lnTo>
                <a:close/>
              </a:path>
              <a:path w="658494" h="126365">
                <a:moveTo>
                  <a:pt x="604513" y="0"/>
                </a:moveTo>
                <a:lnTo>
                  <a:pt x="590861" y="0"/>
                </a:lnTo>
                <a:lnTo>
                  <a:pt x="583528" y="2769"/>
                </a:lnTo>
                <a:lnTo>
                  <a:pt x="577965" y="8307"/>
                </a:lnTo>
                <a:lnTo>
                  <a:pt x="572151" y="13843"/>
                </a:lnTo>
                <a:lnTo>
                  <a:pt x="569369" y="20890"/>
                </a:lnTo>
                <a:lnTo>
                  <a:pt x="569369" y="41277"/>
                </a:lnTo>
                <a:lnTo>
                  <a:pt x="589342" y="41277"/>
                </a:lnTo>
                <a:lnTo>
                  <a:pt x="589342" y="26177"/>
                </a:lnTo>
                <a:lnTo>
                  <a:pt x="590354" y="22402"/>
                </a:lnTo>
                <a:lnTo>
                  <a:pt x="594905" y="17368"/>
                </a:lnTo>
                <a:lnTo>
                  <a:pt x="597937" y="16108"/>
                </a:lnTo>
                <a:lnTo>
                  <a:pt x="611087" y="16108"/>
                </a:lnTo>
                <a:lnTo>
                  <a:pt x="611087" y="1260"/>
                </a:lnTo>
                <a:lnTo>
                  <a:pt x="609821" y="756"/>
                </a:lnTo>
                <a:lnTo>
                  <a:pt x="604513" y="0"/>
                </a:lnTo>
                <a:close/>
              </a:path>
              <a:path w="658494" h="126365">
                <a:moveTo>
                  <a:pt x="638392" y="16612"/>
                </a:moveTo>
                <a:lnTo>
                  <a:pt x="618416" y="22651"/>
                </a:lnTo>
                <a:lnTo>
                  <a:pt x="618416" y="41277"/>
                </a:lnTo>
                <a:lnTo>
                  <a:pt x="638392" y="41277"/>
                </a:lnTo>
                <a:lnTo>
                  <a:pt x="638392" y="16612"/>
                </a:lnTo>
                <a:close/>
              </a:path>
              <a:path w="658494" h="126365">
                <a:moveTo>
                  <a:pt x="611087" y="16108"/>
                </a:moveTo>
                <a:lnTo>
                  <a:pt x="604260" y="16108"/>
                </a:lnTo>
                <a:lnTo>
                  <a:pt x="606029" y="16360"/>
                </a:lnTo>
                <a:lnTo>
                  <a:pt x="607799" y="16864"/>
                </a:lnTo>
                <a:lnTo>
                  <a:pt x="609315" y="17368"/>
                </a:lnTo>
                <a:lnTo>
                  <a:pt x="610580" y="17872"/>
                </a:lnTo>
                <a:lnTo>
                  <a:pt x="611087" y="18373"/>
                </a:lnTo>
                <a:lnTo>
                  <a:pt x="611087" y="16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0436" y="483106"/>
            <a:ext cx="194169" cy="193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3047" y="3317188"/>
            <a:ext cx="66890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Migrate </a:t>
            </a:r>
            <a:r>
              <a:rPr sz="4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servers </a:t>
            </a:r>
            <a:r>
              <a:rPr sz="48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to</a:t>
            </a:r>
            <a:r>
              <a:rPr sz="4800" b="1" spc="-35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48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Azure</a:t>
            </a:r>
            <a:endParaRPr sz="4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51119" y="2427957"/>
            <a:ext cx="4390039" cy="11951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216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Health</a:t>
            </a:r>
            <a:r>
              <a:rPr sz="2800" b="1" spc="-175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Probes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042" y="1548129"/>
            <a:ext cx="7767955" cy="2740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3B3B41"/>
                </a:solidFill>
                <a:latin typeface="Segoe UI Semibold"/>
                <a:cs typeface="Segoe UI Semibold"/>
              </a:rPr>
              <a:t>By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default,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health probes relies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on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healthy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HTTP</a:t>
            </a:r>
            <a:r>
              <a:rPr sz="2400" b="1" spc="-48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responses  Custom probes provide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more</a:t>
            </a:r>
            <a:r>
              <a:rPr sz="2400" b="1" spc="-24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control: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-15" dirty="0">
                <a:solidFill>
                  <a:srgbClr val="3B3B41"/>
                </a:solidFill>
                <a:latin typeface="Segoe UI"/>
                <a:cs typeface="Segoe UI"/>
              </a:rPr>
              <a:t>Facilitate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more thorough health</a:t>
            </a:r>
            <a:r>
              <a:rPr sz="2000" b="1" spc="-4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checks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Support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custom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values</a:t>
            </a:r>
            <a:r>
              <a:rPr sz="2000" b="1" spc="-4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10" dirty="0">
                <a:solidFill>
                  <a:srgbClr val="3B3B41"/>
                </a:solidFill>
                <a:latin typeface="Segoe UI"/>
                <a:cs typeface="Segoe UI"/>
              </a:rPr>
              <a:t>of:</a:t>
            </a:r>
            <a:endParaRPr sz="2000">
              <a:latin typeface="Segoe UI"/>
              <a:cs typeface="Segoe UI"/>
            </a:endParaRPr>
          </a:p>
          <a:p>
            <a:pPr marL="12700" marR="511238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Minimum healthy </a:t>
            </a:r>
            <a:r>
              <a:rPr sz="1800" b="1" spc="10" dirty="0">
                <a:solidFill>
                  <a:srgbClr val="0078D2"/>
                </a:solidFill>
                <a:latin typeface="Segoe UI Semibold"/>
                <a:cs typeface="Segoe UI Semibold"/>
              </a:rPr>
              <a:t>servers 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Unhealthy threshold 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Interval</a:t>
            </a:r>
            <a:endParaRPr sz="1800">
              <a:latin typeface="Segoe UI Semibold"/>
              <a:cs typeface="Segoe UI Semibold"/>
            </a:endParaRPr>
          </a:p>
          <a:p>
            <a:pPr marL="12700" marR="6883400">
              <a:lnSpc>
                <a:spcPct val="100000"/>
              </a:lnSpc>
            </a:pP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Timeout  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Path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84566" y="3924298"/>
            <a:ext cx="2966943" cy="292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42627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Application Gateway</a:t>
            </a:r>
            <a:r>
              <a:rPr sz="2800" b="1" spc="-165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Sizing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5958205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Application Gateway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is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available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in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3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SKUs: 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Small: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intended for development and testing only  Medium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Large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02040" y="1802891"/>
            <a:ext cx="2273807" cy="2127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623" y="3867330"/>
            <a:ext cx="6876895" cy="1175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58610" y="1727115"/>
            <a:ext cx="6152301" cy="17732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3109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Path-Based</a:t>
            </a:r>
            <a:r>
              <a:rPr sz="2800" b="1" spc="-16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60" dirty="0">
                <a:solidFill>
                  <a:srgbClr val="0071C5"/>
                </a:solidFill>
                <a:latin typeface="Segoe UI Semibold"/>
                <a:cs typeface="Segoe UI Semibold"/>
              </a:rPr>
              <a:t>Routing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042" y="1548129"/>
            <a:ext cx="5242560" cy="194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Directs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traffic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based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on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target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URL,</a:t>
            </a:r>
            <a:r>
              <a:rPr sz="2400" b="1" spc="-45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e.g.: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/images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one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backend</a:t>
            </a:r>
            <a:r>
              <a:rPr sz="2000" b="1" spc="-1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pool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4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/video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another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backend</a:t>
            </a:r>
            <a:r>
              <a:rPr sz="2000" b="1" spc="-1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pool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880"/>
              </a:lnSpc>
            </a:pPr>
            <a:r>
              <a:rPr sz="2400" b="1" spc="-145" dirty="0">
                <a:solidFill>
                  <a:srgbClr val="3B3B41"/>
                </a:solidFill>
                <a:latin typeface="Segoe UI Semibold"/>
                <a:cs typeface="Segoe UI Semibold"/>
              </a:rPr>
              <a:t>To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implement: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Specify the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path pattern,</a:t>
            </a:r>
            <a:r>
              <a:rPr sz="2000" b="1" spc="-6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e.g.: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/images/*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</a:t>
            </a:r>
            <a:r>
              <a:rPr sz="1800" b="1" spc="5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/video/*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39867" y="3544823"/>
            <a:ext cx="3665220" cy="3267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33166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Multiple </a:t>
            </a:r>
            <a:r>
              <a:rPr sz="2800" b="1" spc="-45" dirty="0">
                <a:solidFill>
                  <a:srgbClr val="0071C5"/>
                </a:solidFill>
                <a:latin typeface="Segoe UI Semibold"/>
                <a:cs typeface="Segoe UI Semibold"/>
              </a:rPr>
              <a:t>Site</a:t>
            </a:r>
            <a:r>
              <a:rPr sz="2800" b="1" spc="-145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Hosting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9116695" cy="2861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Allows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multiple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web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sites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on</a:t>
            </a:r>
            <a:r>
              <a:rPr sz="2400" b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same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Application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Gateway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instance:</a:t>
            </a:r>
            <a:endParaRPr sz="2400">
              <a:latin typeface="Segoe UI Semibold"/>
              <a:cs typeface="Segoe UI Semibold"/>
            </a:endParaRPr>
          </a:p>
          <a:p>
            <a:pPr marL="12700" marR="534035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Each with its own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backend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pool 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Up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the total 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20 web sites  </a:t>
            </a:r>
            <a:r>
              <a:rPr sz="2400" b="1" spc="-145" dirty="0">
                <a:solidFill>
                  <a:srgbClr val="3B3B41"/>
                </a:solidFill>
                <a:latin typeface="Segoe UI Semibold"/>
                <a:cs typeface="Segoe UI Semibold"/>
              </a:rPr>
              <a:t>To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implement:</a:t>
            </a:r>
            <a:endParaRPr sz="2400">
              <a:latin typeface="Segoe UI Semibold"/>
              <a:cs typeface="Segoe UI Semibold"/>
            </a:endParaRPr>
          </a:p>
          <a:p>
            <a:pPr marL="12700" marR="631698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Create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2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backend</a:t>
            </a:r>
            <a:r>
              <a:rPr sz="2000" b="1" spc="-6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pools  Create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2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listeners  Create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2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routing</a:t>
            </a:r>
            <a:r>
              <a:rPr sz="2000" b="1" spc="-5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rules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Arrange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rules in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intended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 order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Rules are processed in the order in which they are</a:t>
            </a:r>
            <a:r>
              <a:rPr sz="1800" b="1" spc="9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listed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93208" y="2130551"/>
            <a:ext cx="7022592" cy="2307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71359" y="4700014"/>
            <a:ext cx="2595372" cy="2108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4523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Secure </a:t>
            </a: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Sockets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Layer</a:t>
            </a:r>
            <a:r>
              <a:rPr sz="2800" b="1" spc="-185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5" dirty="0">
                <a:solidFill>
                  <a:srgbClr val="0071C5"/>
                </a:solidFill>
                <a:latin typeface="Segoe UI Semibold"/>
                <a:cs typeface="Segoe UI Semibold"/>
              </a:rPr>
              <a:t>Offload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856932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Provides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SSL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termination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at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34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gateway:</a:t>
            </a:r>
            <a:endParaRPr sz="24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Eliminates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performance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impact 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decryption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on the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backend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pool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VMs 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Requires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uploading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certificate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and binding it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appropriate</a:t>
            </a:r>
            <a:r>
              <a:rPr sz="2000" b="1" spc="-6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listener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49580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60" dirty="0">
                <a:solidFill>
                  <a:srgbClr val="0071C5"/>
                </a:solidFill>
                <a:latin typeface="Segoe UI Semibold"/>
                <a:cs typeface="Segoe UI Semibold"/>
              </a:rPr>
              <a:t>Redirection </a:t>
            </a:r>
            <a:r>
              <a:rPr sz="2800" b="1" spc="-35" dirty="0">
                <a:solidFill>
                  <a:srgbClr val="0071C5"/>
                </a:solidFill>
                <a:latin typeface="Segoe UI Semibold"/>
                <a:cs typeface="Segoe UI Semibold"/>
              </a:rPr>
              <a:t>and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Session</a:t>
            </a:r>
            <a:r>
              <a:rPr sz="2800" b="1" spc="-160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Affinity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5281930" cy="310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Redirection: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Protocol</a:t>
            </a:r>
            <a:r>
              <a:rPr sz="2000" b="1" spc="-1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redirection: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155"/>
              </a:lnSpc>
              <a:spcBef>
                <a:spcPts val="10"/>
              </a:spcBef>
            </a:pP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Typically 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HTTP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to</a:t>
            </a:r>
            <a:r>
              <a:rPr sz="1800" b="1" spc="1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HTTPS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395"/>
              </a:lnSpc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Path-based</a:t>
            </a:r>
            <a:r>
              <a:rPr sz="2000" b="1" spc="-5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redirection: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Apply protocol redirection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for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specific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path</a:t>
            </a:r>
            <a:r>
              <a:rPr sz="1800" b="1" spc="2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only: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155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e.g.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 /cart/*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395"/>
              </a:lnSpc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Redirection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to external</a:t>
            </a:r>
            <a:r>
              <a:rPr sz="2000" b="1" spc="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sites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ts val="2880"/>
              </a:lnSpc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Session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affinity: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Cookie-based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Directs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traffic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same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backend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pool</a:t>
            </a:r>
            <a:r>
              <a:rPr sz="2000" b="1" spc="-4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VM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70676" y="2118359"/>
            <a:ext cx="5999987" cy="2689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7024" y="521867"/>
            <a:ext cx="415648" cy="117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2758" y="513307"/>
            <a:ext cx="658495" cy="126364"/>
          </a:xfrm>
          <a:custGeom>
            <a:avLst/>
            <a:gdLst/>
            <a:ahLst/>
            <a:cxnLst/>
            <a:rect l="l" t="t" r="r" b="b"/>
            <a:pathLst>
              <a:path w="658494" h="126365">
                <a:moveTo>
                  <a:pt x="29074" y="8559"/>
                </a:moveTo>
                <a:lnTo>
                  <a:pt x="0" y="8559"/>
                </a:lnTo>
                <a:lnTo>
                  <a:pt x="0" y="124336"/>
                </a:lnTo>
                <a:lnTo>
                  <a:pt x="18709" y="124336"/>
                </a:lnTo>
                <a:lnTo>
                  <a:pt x="18709" y="33476"/>
                </a:lnTo>
                <a:lnTo>
                  <a:pt x="38764" y="33476"/>
                </a:lnTo>
                <a:lnTo>
                  <a:pt x="29074" y="8559"/>
                </a:lnTo>
                <a:close/>
              </a:path>
              <a:path w="658494" h="126365">
                <a:moveTo>
                  <a:pt x="38764" y="33476"/>
                </a:moveTo>
                <a:lnTo>
                  <a:pt x="18963" y="33476"/>
                </a:lnTo>
                <a:lnTo>
                  <a:pt x="55876" y="124336"/>
                </a:lnTo>
                <a:lnTo>
                  <a:pt x="69276" y="124336"/>
                </a:lnTo>
                <a:lnTo>
                  <a:pt x="81194" y="94384"/>
                </a:lnTo>
                <a:lnTo>
                  <a:pt x="62449" y="94384"/>
                </a:lnTo>
                <a:lnTo>
                  <a:pt x="38764" y="33476"/>
                </a:lnTo>
                <a:close/>
              </a:path>
              <a:path w="658494" h="126365">
                <a:moveTo>
                  <a:pt x="126162" y="33476"/>
                </a:moveTo>
                <a:lnTo>
                  <a:pt x="105936" y="33476"/>
                </a:lnTo>
                <a:lnTo>
                  <a:pt x="105936" y="124336"/>
                </a:lnTo>
                <a:lnTo>
                  <a:pt x="126162" y="124336"/>
                </a:lnTo>
                <a:lnTo>
                  <a:pt x="126162" y="33476"/>
                </a:lnTo>
                <a:close/>
              </a:path>
              <a:path w="658494" h="126365">
                <a:moveTo>
                  <a:pt x="126162" y="8559"/>
                </a:moveTo>
                <a:lnTo>
                  <a:pt x="98350" y="8559"/>
                </a:lnTo>
                <a:lnTo>
                  <a:pt x="62956" y="94384"/>
                </a:lnTo>
                <a:lnTo>
                  <a:pt x="81194" y="94384"/>
                </a:lnTo>
                <a:lnTo>
                  <a:pt x="105430" y="33476"/>
                </a:lnTo>
                <a:lnTo>
                  <a:pt x="126162" y="33476"/>
                </a:lnTo>
                <a:lnTo>
                  <a:pt x="126162" y="8559"/>
                </a:lnTo>
                <a:close/>
              </a:path>
              <a:path w="658494" h="126365">
                <a:moveTo>
                  <a:pt x="158525" y="5790"/>
                </a:moveTo>
                <a:lnTo>
                  <a:pt x="151698" y="5790"/>
                </a:lnTo>
                <a:lnTo>
                  <a:pt x="148917" y="7047"/>
                </a:lnTo>
                <a:lnTo>
                  <a:pt x="144112" y="11325"/>
                </a:lnTo>
                <a:lnTo>
                  <a:pt x="143100" y="14094"/>
                </a:lnTo>
                <a:lnTo>
                  <a:pt x="143100" y="20386"/>
                </a:lnTo>
                <a:lnTo>
                  <a:pt x="144112" y="23155"/>
                </a:lnTo>
                <a:lnTo>
                  <a:pt x="146388" y="25168"/>
                </a:lnTo>
                <a:lnTo>
                  <a:pt x="148663" y="27434"/>
                </a:lnTo>
                <a:lnTo>
                  <a:pt x="151698" y="28442"/>
                </a:lnTo>
                <a:lnTo>
                  <a:pt x="158271" y="28442"/>
                </a:lnTo>
                <a:lnTo>
                  <a:pt x="161050" y="27434"/>
                </a:lnTo>
                <a:lnTo>
                  <a:pt x="165854" y="23155"/>
                </a:lnTo>
                <a:lnTo>
                  <a:pt x="166867" y="20386"/>
                </a:lnTo>
                <a:lnTo>
                  <a:pt x="166867" y="14094"/>
                </a:lnTo>
                <a:lnTo>
                  <a:pt x="165854" y="11577"/>
                </a:lnTo>
                <a:lnTo>
                  <a:pt x="161304" y="7047"/>
                </a:lnTo>
                <a:lnTo>
                  <a:pt x="158525" y="5790"/>
                </a:lnTo>
                <a:close/>
              </a:path>
              <a:path w="658494" h="126365">
                <a:moveTo>
                  <a:pt x="164592" y="41277"/>
                </a:moveTo>
                <a:lnTo>
                  <a:pt x="145122" y="41277"/>
                </a:lnTo>
                <a:lnTo>
                  <a:pt x="145122" y="124336"/>
                </a:lnTo>
                <a:lnTo>
                  <a:pt x="164592" y="124336"/>
                </a:lnTo>
                <a:lnTo>
                  <a:pt x="164592" y="41277"/>
                </a:lnTo>
                <a:close/>
              </a:path>
              <a:path w="658494" h="126365">
                <a:moveTo>
                  <a:pt x="227292" y="39264"/>
                </a:moveTo>
                <a:lnTo>
                  <a:pt x="190128" y="52099"/>
                </a:lnTo>
                <a:lnTo>
                  <a:pt x="178497" y="85323"/>
                </a:lnTo>
                <a:lnTo>
                  <a:pt x="179208" y="93853"/>
                </a:lnTo>
                <a:lnTo>
                  <a:pt x="203211" y="123485"/>
                </a:lnTo>
                <a:lnTo>
                  <a:pt x="224763" y="126349"/>
                </a:lnTo>
                <a:lnTo>
                  <a:pt x="229064" y="126097"/>
                </a:lnTo>
                <a:lnTo>
                  <a:pt x="237153" y="124084"/>
                </a:lnTo>
                <a:lnTo>
                  <a:pt x="240691" y="122824"/>
                </a:lnTo>
                <a:lnTo>
                  <a:pt x="243726" y="121063"/>
                </a:lnTo>
                <a:lnTo>
                  <a:pt x="243726" y="110241"/>
                </a:lnTo>
                <a:lnTo>
                  <a:pt x="216421" y="110241"/>
                </a:lnTo>
                <a:lnTo>
                  <a:pt x="210354" y="107975"/>
                </a:lnTo>
                <a:lnTo>
                  <a:pt x="201252" y="98411"/>
                </a:lnTo>
                <a:lnTo>
                  <a:pt x="198723" y="91867"/>
                </a:lnTo>
                <a:lnTo>
                  <a:pt x="198723" y="75003"/>
                </a:lnTo>
                <a:lnTo>
                  <a:pt x="201252" y="68207"/>
                </a:lnTo>
                <a:lnTo>
                  <a:pt x="210860" y="58141"/>
                </a:lnTo>
                <a:lnTo>
                  <a:pt x="216927" y="55624"/>
                </a:lnTo>
                <a:lnTo>
                  <a:pt x="243726" y="55624"/>
                </a:lnTo>
                <a:lnTo>
                  <a:pt x="243726" y="43794"/>
                </a:lnTo>
                <a:lnTo>
                  <a:pt x="241451" y="42537"/>
                </a:lnTo>
                <a:lnTo>
                  <a:pt x="238669" y="41529"/>
                </a:lnTo>
                <a:lnTo>
                  <a:pt x="234877" y="40524"/>
                </a:lnTo>
                <a:lnTo>
                  <a:pt x="231086" y="39768"/>
                </a:lnTo>
                <a:lnTo>
                  <a:pt x="227292" y="39264"/>
                </a:lnTo>
                <a:close/>
              </a:path>
              <a:path w="658494" h="126365">
                <a:moveTo>
                  <a:pt x="243726" y="102941"/>
                </a:moveTo>
                <a:lnTo>
                  <a:pt x="237659" y="106967"/>
                </a:lnTo>
                <a:lnTo>
                  <a:pt x="230580" y="109485"/>
                </a:lnTo>
                <a:lnTo>
                  <a:pt x="227292" y="110241"/>
                </a:lnTo>
                <a:lnTo>
                  <a:pt x="243726" y="110241"/>
                </a:lnTo>
                <a:lnTo>
                  <a:pt x="243726" y="102941"/>
                </a:lnTo>
                <a:close/>
              </a:path>
              <a:path w="658494" h="126365">
                <a:moveTo>
                  <a:pt x="243726" y="55624"/>
                </a:moveTo>
                <a:lnTo>
                  <a:pt x="228051" y="55624"/>
                </a:lnTo>
                <a:lnTo>
                  <a:pt x="231339" y="56380"/>
                </a:lnTo>
                <a:lnTo>
                  <a:pt x="234371" y="57637"/>
                </a:lnTo>
                <a:lnTo>
                  <a:pt x="237659" y="58645"/>
                </a:lnTo>
                <a:lnTo>
                  <a:pt x="240691" y="60406"/>
                </a:lnTo>
                <a:lnTo>
                  <a:pt x="243726" y="62672"/>
                </a:lnTo>
                <a:lnTo>
                  <a:pt x="243726" y="55624"/>
                </a:lnTo>
                <a:close/>
              </a:path>
              <a:path w="658494" h="126365">
                <a:moveTo>
                  <a:pt x="278111" y="41277"/>
                </a:moveTo>
                <a:lnTo>
                  <a:pt x="258645" y="41277"/>
                </a:lnTo>
                <a:lnTo>
                  <a:pt x="258645" y="124336"/>
                </a:lnTo>
                <a:lnTo>
                  <a:pt x="278111" y="124336"/>
                </a:lnTo>
                <a:lnTo>
                  <a:pt x="278111" y="73998"/>
                </a:lnTo>
                <a:lnTo>
                  <a:pt x="279880" y="67955"/>
                </a:lnTo>
                <a:lnTo>
                  <a:pt x="283168" y="63677"/>
                </a:lnTo>
                <a:lnTo>
                  <a:pt x="286453" y="59650"/>
                </a:lnTo>
                <a:lnTo>
                  <a:pt x="290501" y="57637"/>
                </a:lnTo>
                <a:lnTo>
                  <a:pt x="307186" y="57637"/>
                </a:lnTo>
                <a:lnTo>
                  <a:pt x="307186" y="54364"/>
                </a:lnTo>
                <a:lnTo>
                  <a:pt x="278111" y="54364"/>
                </a:lnTo>
                <a:lnTo>
                  <a:pt x="278111" y="41277"/>
                </a:lnTo>
                <a:close/>
              </a:path>
              <a:path w="658494" h="126365">
                <a:moveTo>
                  <a:pt x="307186" y="57637"/>
                </a:moveTo>
                <a:lnTo>
                  <a:pt x="298337" y="57637"/>
                </a:lnTo>
                <a:lnTo>
                  <a:pt x="300612" y="58141"/>
                </a:lnTo>
                <a:lnTo>
                  <a:pt x="302635" y="58645"/>
                </a:lnTo>
                <a:lnTo>
                  <a:pt x="304657" y="59398"/>
                </a:lnTo>
                <a:lnTo>
                  <a:pt x="306176" y="60154"/>
                </a:lnTo>
                <a:lnTo>
                  <a:pt x="307186" y="60910"/>
                </a:lnTo>
                <a:lnTo>
                  <a:pt x="307186" y="57637"/>
                </a:lnTo>
                <a:close/>
              </a:path>
              <a:path w="658494" h="126365">
                <a:moveTo>
                  <a:pt x="302635" y="40020"/>
                </a:moveTo>
                <a:lnTo>
                  <a:pt x="294546" y="40020"/>
                </a:lnTo>
                <a:lnTo>
                  <a:pt x="290248" y="41277"/>
                </a:lnTo>
                <a:lnTo>
                  <a:pt x="286707" y="43794"/>
                </a:lnTo>
                <a:lnTo>
                  <a:pt x="282915" y="46311"/>
                </a:lnTo>
                <a:lnTo>
                  <a:pt x="280387" y="49834"/>
                </a:lnTo>
                <a:lnTo>
                  <a:pt x="278617" y="54364"/>
                </a:lnTo>
                <a:lnTo>
                  <a:pt x="307186" y="54364"/>
                </a:lnTo>
                <a:lnTo>
                  <a:pt x="307186" y="41025"/>
                </a:lnTo>
                <a:lnTo>
                  <a:pt x="305163" y="40524"/>
                </a:lnTo>
                <a:lnTo>
                  <a:pt x="302635" y="40020"/>
                </a:lnTo>
                <a:close/>
              </a:path>
              <a:path w="658494" h="126365">
                <a:moveTo>
                  <a:pt x="352442" y="39264"/>
                </a:moveTo>
                <a:lnTo>
                  <a:pt x="314704" y="57908"/>
                </a:lnTo>
                <a:lnTo>
                  <a:pt x="308198" y="84063"/>
                </a:lnTo>
                <a:lnTo>
                  <a:pt x="308909" y="93361"/>
                </a:lnTo>
                <a:lnTo>
                  <a:pt x="333006" y="123517"/>
                </a:lnTo>
                <a:lnTo>
                  <a:pt x="350419" y="126349"/>
                </a:lnTo>
                <a:lnTo>
                  <a:pt x="359948" y="125633"/>
                </a:lnTo>
                <a:lnTo>
                  <a:pt x="368434" y="123454"/>
                </a:lnTo>
                <a:lnTo>
                  <a:pt x="375877" y="119765"/>
                </a:lnTo>
                <a:lnTo>
                  <a:pt x="382276" y="114519"/>
                </a:lnTo>
                <a:lnTo>
                  <a:pt x="385638" y="110241"/>
                </a:lnTo>
                <a:lnTo>
                  <a:pt x="344099" y="110241"/>
                </a:lnTo>
                <a:lnTo>
                  <a:pt x="338536" y="107975"/>
                </a:lnTo>
                <a:lnTo>
                  <a:pt x="334491" y="103445"/>
                </a:lnTo>
                <a:lnTo>
                  <a:pt x="330700" y="98663"/>
                </a:lnTo>
                <a:lnTo>
                  <a:pt x="328677" y="92119"/>
                </a:lnTo>
                <a:lnTo>
                  <a:pt x="328754" y="74244"/>
                </a:lnTo>
                <a:lnTo>
                  <a:pt x="330700" y="67706"/>
                </a:lnTo>
                <a:lnTo>
                  <a:pt x="334744" y="62924"/>
                </a:lnTo>
                <a:lnTo>
                  <a:pt x="338536" y="58141"/>
                </a:lnTo>
                <a:lnTo>
                  <a:pt x="344099" y="55876"/>
                </a:lnTo>
                <a:lnTo>
                  <a:pt x="386718" y="55876"/>
                </a:lnTo>
                <a:lnTo>
                  <a:pt x="383035" y="51094"/>
                </a:lnTo>
                <a:lnTo>
                  <a:pt x="376975" y="45953"/>
                </a:lnTo>
                <a:lnTo>
                  <a:pt x="369825" y="42252"/>
                </a:lnTo>
                <a:lnTo>
                  <a:pt x="361631" y="40015"/>
                </a:lnTo>
                <a:lnTo>
                  <a:pt x="352442" y="39264"/>
                </a:lnTo>
                <a:close/>
              </a:path>
              <a:path w="658494" h="126365">
                <a:moveTo>
                  <a:pt x="386718" y="55876"/>
                </a:moveTo>
                <a:lnTo>
                  <a:pt x="358511" y="55876"/>
                </a:lnTo>
                <a:lnTo>
                  <a:pt x="363819" y="58141"/>
                </a:lnTo>
                <a:lnTo>
                  <a:pt x="367613" y="62672"/>
                </a:lnTo>
                <a:lnTo>
                  <a:pt x="371658" y="67202"/>
                </a:lnTo>
                <a:lnTo>
                  <a:pt x="373427" y="73998"/>
                </a:lnTo>
                <a:lnTo>
                  <a:pt x="373361" y="92119"/>
                </a:lnTo>
                <a:lnTo>
                  <a:pt x="371658" y="98663"/>
                </a:lnTo>
                <a:lnTo>
                  <a:pt x="367866" y="103445"/>
                </a:lnTo>
                <a:lnTo>
                  <a:pt x="364072" y="107975"/>
                </a:lnTo>
                <a:lnTo>
                  <a:pt x="358764" y="110241"/>
                </a:lnTo>
                <a:lnTo>
                  <a:pt x="385638" y="110241"/>
                </a:lnTo>
                <a:lnTo>
                  <a:pt x="387411" y="107975"/>
                </a:lnTo>
                <a:lnTo>
                  <a:pt x="391030" y="100487"/>
                </a:lnTo>
                <a:lnTo>
                  <a:pt x="393196" y="91867"/>
                </a:lnTo>
                <a:lnTo>
                  <a:pt x="393906" y="82302"/>
                </a:lnTo>
                <a:lnTo>
                  <a:pt x="393239" y="72967"/>
                </a:lnTo>
                <a:lnTo>
                  <a:pt x="391220" y="64622"/>
                </a:lnTo>
                <a:lnTo>
                  <a:pt x="387827" y="57315"/>
                </a:lnTo>
                <a:lnTo>
                  <a:pt x="386718" y="55876"/>
                </a:lnTo>
                <a:close/>
              </a:path>
              <a:path w="658494" h="126365">
                <a:moveTo>
                  <a:pt x="403261" y="102689"/>
                </a:moveTo>
                <a:lnTo>
                  <a:pt x="403261" y="122071"/>
                </a:lnTo>
                <a:lnTo>
                  <a:pt x="406296" y="123328"/>
                </a:lnTo>
                <a:lnTo>
                  <a:pt x="409834" y="124336"/>
                </a:lnTo>
                <a:lnTo>
                  <a:pt x="414132" y="125089"/>
                </a:lnTo>
                <a:lnTo>
                  <a:pt x="418177" y="126097"/>
                </a:lnTo>
                <a:lnTo>
                  <a:pt x="421971" y="126349"/>
                </a:lnTo>
                <a:lnTo>
                  <a:pt x="425509" y="126349"/>
                </a:lnTo>
                <a:lnTo>
                  <a:pt x="432862" y="125920"/>
                </a:lnTo>
                <a:lnTo>
                  <a:pt x="457922" y="110745"/>
                </a:lnTo>
                <a:lnTo>
                  <a:pt x="422727" y="110745"/>
                </a:lnTo>
                <a:lnTo>
                  <a:pt x="418936" y="110241"/>
                </a:lnTo>
                <a:lnTo>
                  <a:pt x="410847" y="107219"/>
                </a:lnTo>
                <a:lnTo>
                  <a:pt x="406799" y="105206"/>
                </a:lnTo>
                <a:lnTo>
                  <a:pt x="403261" y="102689"/>
                </a:lnTo>
                <a:close/>
              </a:path>
              <a:path w="658494" h="126365">
                <a:moveTo>
                  <a:pt x="438405" y="39264"/>
                </a:moveTo>
                <a:lnTo>
                  <a:pt x="426015" y="39264"/>
                </a:lnTo>
                <a:lnTo>
                  <a:pt x="418177" y="41529"/>
                </a:lnTo>
                <a:lnTo>
                  <a:pt x="412363" y="46563"/>
                </a:lnTo>
                <a:lnTo>
                  <a:pt x="406296" y="51346"/>
                </a:lnTo>
                <a:lnTo>
                  <a:pt x="403388" y="57133"/>
                </a:lnTo>
                <a:lnTo>
                  <a:pt x="403261" y="70724"/>
                </a:lnTo>
                <a:lnTo>
                  <a:pt x="404777" y="75507"/>
                </a:lnTo>
                <a:lnTo>
                  <a:pt x="410847" y="83058"/>
                </a:lnTo>
                <a:lnTo>
                  <a:pt x="416154" y="86581"/>
                </a:lnTo>
                <a:lnTo>
                  <a:pt x="423234" y="89602"/>
                </a:lnTo>
                <a:lnTo>
                  <a:pt x="429554" y="91867"/>
                </a:lnTo>
                <a:lnTo>
                  <a:pt x="433601" y="94132"/>
                </a:lnTo>
                <a:lnTo>
                  <a:pt x="435877" y="95894"/>
                </a:lnTo>
                <a:lnTo>
                  <a:pt x="437899" y="97907"/>
                </a:lnTo>
                <a:lnTo>
                  <a:pt x="439162" y="100172"/>
                </a:lnTo>
                <a:lnTo>
                  <a:pt x="439162" y="105710"/>
                </a:lnTo>
                <a:lnTo>
                  <a:pt x="438152" y="107723"/>
                </a:lnTo>
                <a:lnTo>
                  <a:pt x="435877" y="108981"/>
                </a:lnTo>
                <a:lnTo>
                  <a:pt x="433854" y="110241"/>
                </a:lnTo>
                <a:lnTo>
                  <a:pt x="430566" y="110745"/>
                </a:lnTo>
                <a:lnTo>
                  <a:pt x="457922" y="110745"/>
                </a:lnTo>
                <a:lnTo>
                  <a:pt x="459135" y="108228"/>
                </a:lnTo>
                <a:lnTo>
                  <a:pt x="437899" y="75759"/>
                </a:lnTo>
                <a:lnTo>
                  <a:pt x="431579" y="73242"/>
                </a:lnTo>
                <a:lnTo>
                  <a:pt x="427785" y="71228"/>
                </a:lnTo>
                <a:lnTo>
                  <a:pt x="424246" y="68207"/>
                </a:lnTo>
                <a:lnTo>
                  <a:pt x="423234" y="65942"/>
                </a:lnTo>
                <a:lnTo>
                  <a:pt x="423234" y="60658"/>
                </a:lnTo>
                <a:lnTo>
                  <a:pt x="424246" y="58645"/>
                </a:lnTo>
                <a:lnTo>
                  <a:pt x="426269" y="57133"/>
                </a:lnTo>
                <a:lnTo>
                  <a:pt x="428544" y="55624"/>
                </a:lnTo>
                <a:lnTo>
                  <a:pt x="431326" y="54868"/>
                </a:lnTo>
                <a:lnTo>
                  <a:pt x="454584" y="54868"/>
                </a:lnTo>
                <a:lnTo>
                  <a:pt x="454584" y="42789"/>
                </a:lnTo>
                <a:lnTo>
                  <a:pt x="452058" y="41781"/>
                </a:lnTo>
                <a:lnTo>
                  <a:pt x="449023" y="40773"/>
                </a:lnTo>
                <a:lnTo>
                  <a:pt x="445482" y="40272"/>
                </a:lnTo>
                <a:lnTo>
                  <a:pt x="441691" y="39516"/>
                </a:lnTo>
                <a:lnTo>
                  <a:pt x="438405" y="39264"/>
                </a:lnTo>
                <a:close/>
              </a:path>
              <a:path w="658494" h="126365">
                <a:moveTo>
                  <a:pt x="454584" y="54868"/>
                </a:moveTo>
                <a:lnTo>
                  <a:pt x="438405" y="54868"/>
                </a:lnTo>
                <a:lnTo>
                  <a:pt x="441944" y="55624"/>
                </a:lnTo>
                <a:lnTo>
                  <a:pt x="445482" y="56881"/>
                </a:lnTo>
                <a:lnTo>
                  <a:pt x="448770" y="58141"/>
                </a:lnTo>
                <a:lnTo>
                  <a:pt x="451805" y="59650"/>
                </a:lnTo>
                <a:lnTo>
                  <a:pt x="454584" y="61160"/>
                </a:lnTo>
                <a:lnTo>
                  <a:pt x="454584" y="54868"/>
                </a:lnTo>
                <a:close/>
              </a:path>
              <a:path w="658494" h="126365">
                <a:moveTo>
                  <a:pt x="511723" y="39264"/>
                </a:moveTo>
                <a:lnTo>
                  <a:pt x="474093" y="57908"/>
                </a:lnTo>
                <a:lnTo>
                  <a:pt x="467480" y="84064"/>
                </a:lnTo>
                <a:lnTo>
                  <a:pt x="468191" y="93361"/>
                </a:lnTo>
                <a:lnTo>
                  <a:pt x="492288" y="123517"/>
                </a:lnTo>
                <a:lnTo>
                  <a:pt x="509701" y="126349"/>
                </a:lnTo>
                <a:lnTo>
                  <a:pt x="519230" y="125633"/>
                </a:lnTo>
                <a:lnTo>
                  <a:pt x="527715" y="123454"/>
                </a:lnTo>
                <a:lnTo>
                  <a:pt x="535158" y="119765"/>
                </a:lnTo>
                <a:lnTo>
                  <a:pt x="541557" y="114519"/>
                </a:lnTo>
                <a:lnTo>
                  <a:pt x="544919" y="110241"/>
                </a:lnTo>
                <a:lnTo>
                  <a:pt x="503634" y="110241"/>
                </a:lnTo>
                <a:lnTo>
                  <a:pt x="497817" y="107976"/>
                </a:lnTo>
                <a:lnTo>
                  <a:pt x="494026" y="103445"/>
                </a:lnTo>
                <a:lnTo>
                  <a:pt x="489981" y="98663"/>
                </a:lnTo>
                <a:lnTo>
                  <a:pt x="487959" y="92119"/>
                </a:lnTo>
                <a:lnTo>
                  <a:pt x="488036" y="74244"/>
                </a:lnTo>
                <a:lnTo>
                  <a:pt x="489981" y="67706"/>
                </a:lnTo>
                <a:lnTo>
                  <a:pt x="494026" y="62924"/>
                </a:lnTo>
                <a:lnTo>
                  <a:pt x="497817" y="58141"/>
                </a:lnTo>
                <a:lnTo>
                  <a:pt x="503634" y="55876"/>
                </a:lnTo>
                <a:lnTo>
                  <a:pt x="546000" y="55876"/>
                </a:lnTo>
                <a:lnTo>
                  <a:pt x="542317" y="51094"/>
                </a:lnTo>
                <a:lnTo>
                  <a:pt x="536292" y="45953"/>
                </a:lnTo>
                <a:lnTo>
                  <a:pt x="529201" y="42252"/>
                </a:lnTo>
                <a:lnTo>
                  <a:pt x="521020" y="40015"/>
                </a:lnTo>
                <a:lnTo>
                  <a:pt x="511723" y="39264"/>
                </a:lnTo>
                <a:close/>
              </a:path>
              <a:path w="658494" h="126365">
                <a:moveTo>
                  <a:pt x="546000" y="55876"/>
                </a:moveTo>
                <a:lnTo>
                  <a:pt x="517793" y="55876"/>
                </a:lnTo>
                <a:lnTo>
                  <a:pt x="523101" y="58141"/>
                </a:lnTo>
                <a:lnTo>
                  <a:pt x="527148" y="62672"/>
                </a:lnTo>
                <a:lnTo>
                  <a:pt x="530939" y="67202"/>
                </a:lnTo>
                <a:lnTo>
                  <a:pt x="532709" y="73998"/>
                </a:lnTo>
                <a:lnTo>
                  <a:pt x="532643" y="92119"/>
                </a:lnTo>
                <a:lnTo>
                  <a:pt x="530939" y="98663"/>
                </a:lnTo>
                <a:lnTo>
                  <a:pt x="527148" y="103445"/>
                </a:lnTo>
                <a:lnTo>
                  <a:pt x="523607" y="107976"/>
                </a:lnTo>
                <a:lnTo>
                  <a:pt x="518046" y="110241"/>
                </a:lnTo>
                <a:lnTo>
                  <a:pt x="544919" y="110241"/>
                </a:lnTo>
                <a:lnTo>
                  <a:pt x="546693" y="107976"/>
                </a:lnTo>
                <a:lnTo>
                  <a:pt x="550312" y="100487"/>
                </a:lnTo>
                <a:lnTo>
                  <a:pt x="552478" y="91867"/>
                </a:lnTo>
                <a:lnTo>
                  <a:pt x="553188" y="82302"/>
                </a:lnTo>
                <a:lnTo>
                  <a:pt x="552520" y="72967"/>
                </a:lnTo>
                <a:lnTo>
                  <a:pt x="550502" y="64622"/>
                </a:lnTo>
                <a:lnTo>
                  <a:pt x="547109" y="57316"/>
                </a:lnTo>
                <a:lnTo>
                  <a:pt x="546000" y="55876"/>
                </a:lnTo>
                <a:close/>
              </a:path>
              <a:path w="658494" h="126365">
                <a:moveTo>
                  <a:pt x="638392" y="57385"/>
                </a:moveTo>
                <a:lnTo>
                  <a:pt x="618416" y="57385"/>
                </a:lnTo>
                <a:lnTo>
                  <a:pt x="618504" y="109233"/>
                </a:lnTo>
                <a:lnTo>
                  <a:pt x="620692" y="115524"/>
                </a:lnTo>
                <a:lnTo>
                  <a:pt x="624739" y="119806"/>
                </a:lnTo>
                <a:lnTo>
                  <a:pt x="628784" y="124336"/>
                </a:lnTo>
                <a:lnTo>
                  <a:pt x="635104" y="126349"/>
                </a:lnTo>
                <a:lnTo>
                  <a:pt x="646228" y="126349"/>
                </a:lnTo>
                <a:lnTo>
                  <a:pt x="649010" y="126097"/>
                </a:lnTo>
                <a:lnTo>
                  <a:pt x="652045" y="125593"/>
                </a:lnTo>
                <a:lnTo>
                  <a:pt x="654824" y="125089"/>
                </a:lnTo>
                <a:lnTo>
                  <a:pt x="656849" y="124336"/>
                </a:lnTo>
                <a:lnTo>
                  <a:pt x="658112" y="123580"/>
                </a:lnTo>
                <a:lnTo>
                  <a:pt x="658112" y="110241"/>
                </a:lnTo>
                <a:lnTo>
                  <a:pt x="645975" y="110241"/>
                </a:lnTo>
                <a:lnTo>
                  <a:pt x="642943" y="109233"/>
                </a:lnTo>
                <a:lnTo>
                  <a:pt x="641171" y="106968"/>
                </a:lnTo>
                <a:lnTo>
                  <a:pt x="639149" y="104954"/>
                </a:lnTo>
                <a:lnTo>
                  <a:pt x="638392" y="101432"/>
                </a:lnTo>
                <a:lnTo>
                  <a:pt x="638392" y="57385"/>
                </a:lnTo>
                <a:close/>
              </a:path>
              <a:path w="658494" h="126365">
                <a:moveTo>
                  <a:pt x="589342" y="57385"/>
                </a:moveTo>
                <a:lnTo>
                  <a:pt x="569369" y="57385"/>
                </a:lnTo>
                <a:lnTo>
                  <a:pt x="569369" y="124336"/>
                </a:lnTo>
                <a:lnTo>
                  <a:pt x="589342" y="124336"/>
                </a:lnTo>
                <a:lnTo>
                  <a:pt x="589342" y="57385"/>
                </a:lnTo>
                <a:close/>
              </a:path>
              <a:path w="658494" h="126365">
                <a:moveTo>
                  <a:pt x="658112" y="107472"/>
                </a:moveTo>
                <a:lnTo>
                  <a:pt x="651032" y="110241"/>
                </a:lnTo>
                <a:lnTo>
                  <a:pt x="658112" y="110241"/>
                </a:lnTo>
                <a:lnTo>
                  <a:pt x="658112" y="107472"/>
                </a:lnTo>
                <a:close/>
              </a:path>
              <a:path w="658494" h="126365">
                <a:moveTo>
                  <a:pt x="658112" y="41277"/>
                </a:moveTo>
                <a:lnTo>
                  <a:pt x="555463" y="41277"/>
                </a:lnTo>
                <a:lnTo>
                  <a:pt x="555463" y="57385"/>
                </a:lnTo>
                <a:lnTo>
                  <a:pt x="658112" y="57385"/>
                </a:lnTo>
                <a:lnTo>
                  <a:pt x="658112" y="41277"/>
                </a:lnTo>
                <a:close/>
              </a:path>
              <a:path w="658494" h="126365">
                <a:moveTo>
                  <a:pt x="604513" y="0"/>
                </a:moveTo>
                <a:lnTo>
                  <a:pt x="590861" y="0"/>
                </a:lnTo>
                <a:lnTo>
                  <a:pt x="583528" y="2769"/>
                </a:lnTo>
                <a:lnTo>
                  <a:pt x="577965" y="8307"/>
                </a:lnTo>
                <a:lnTo>
                  <a:pt x="572151" y="13843"/>
                </a:lnTo>
                <a:lnTo>
                  <a:pt x="569369" y="20890"/>
                </a:lnTo>
                <a:lnTo>
                  <a:pt x="569369" y="41277"/>
                </a:lnTo>
                <a:lnTo>
                  <a:pt x="589342" y="41277"/>
                </a:lnTo>
                <a:lnTo>
                  <a:pt x="589342" y="26177"/>
                </a:lnTo>
                <a:lnTo>
                  <a:pt x="590354" y="22402"/>
                </a:lnTo>
                <a:lnTo>
                  <a:pt x="594905" y="17368"/>
                </a:lnTo>
                <a:lnTo>
                  <a:pt x="597937" y="16108"/>
                </a:lnTo>
                <a:lnTo>
                  <a:pt x="611087" y="16108"/>
                </a:lnTo>
                <a:lnTo>
                  <a:pt x="611087" y="1260"/>
                </a:lnTo>
                <a:lnTo>
                  <a:pt x="609821" y="756"/>
                </a:lnTo>
                <a:lnTo>
                  <a:pt x="604513" y="0"/>
                </a:lnTo>
                <a:close/>
              </a:path>
              <a:path w="658494" h="126365">
                <a:moveTo>
                  <a:pt x="638392" y="16612"/>
                </a:moveTo>
                <a:lnTo>
                  <a:pt x="618416" y="22651"/>
                </a:lnTo>
                <a:lnTo>
                  <a:pt x="618416" y="41277"/>
                </a:lnTo>
                <a:lnTo>
                  <a:pt x="638392" y="41277"/>
                </a:lnTo>
                <a:lnTo>
                  <a:pt x="638392" y="16612"/>
                </a:lnTo>
                <a:close/>
              </a:path>
              <a:path w="658494" h="126365">
                <a:moveTo>
                  <a:pt x="611087" y="16108"/>
                </a:moveTo>
                <a:lnTo>
                  <a:pt x="604260" y="16108"/>
                </a:lnTo>
                <a:lnTo>
                  <a:pt x="606029" y="16360"/>
                </a:lnTo>
                <a:lnTo>
                  <a:pt x="607799" y="16864"/>
                </a:lnTo>
                <a:lnTo>
                  <a:pt x="609315" y="17368"/>
                </a:lnTo>
                <a:lnTo>
                  <a:pt x="610580" y="17872"/>
                </a:lnTo>
                <a:lnTo>
                  <a:pt x="611087" y="18373"/>
                </a:lnTo>
                <a:lnTo>
                  <a:pt x="611087" y="16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0436" y="483106"/>
            <a:ext cx="194169" cy="193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3047" y="3317188"/>
            <a:ext cx="9656445" cy="141605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sz="48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Integrate </a:t>
            </a:r>
            <a:r>
              <a:rPr sz="4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on </a:t>
            </a:r>
            <a:r>
              <a:rPr sz="48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premises </a:t>
            </a:r>
            <a:r>
              <a:rPr sz="48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network</a:t>
            </a:r>
            <a:r>
              <a:rPr sz="4800" b="1" spc="-4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48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with  </a:t>
            </a:r>
            <a:r>
              <a:rPr sz="48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Azure </a:t>
            </a:r>
            <a:r>
              <a:rPr sz="4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virtual</a:t>
            </a:r>
            <a:r>
              <a:rPr sz="4800" b="1" spc="-2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48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network</a:t>
            </a:r>
            <a:endParaRPr sz="4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1995" y="3156584"/>
            <a:ext cx="731062" cy="347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6364" y="3351961"/>
            <a:ext cx="124327" cy="389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54607" y="3196716"/>
            <a:ext cx="409448" cy="3075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09013" y="3351961"/>
            <a:ext cx="124327" cy="389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82622" y="3156584"/>
            <a:ext cx="4428998" cy="3477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4591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Site-to-Site </a:t>
            </a:r>
            <a:r>
              <a:rPr sz="2800" b="1" spc="-40" dirty="0">
                <a:solidFill>
                  <a:srgbClr val="0071C5"/>
                </a:solidFill>
                <a:latin typeface="Segoe UI Semibold"/>
                <a:cs typeface="Segoe UI Semibold"/>
              </a:rPr>
              <a:t>VPN</a:t>
            </a:r>
            <a:r>
              <a:rPr sz="2800" b="1" spc="-185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Connections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4438015" cy="1581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IPSec IKEv1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or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IKEv2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VPN</a:t>
            </a:r>
            <a:r>
              <a:rPr sz="2400" b="1" spc="-409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tunnels:</a:t>
            </a:r>
            <a:endParaRPr sz="2400">
              <a:latin typeface="Segoe UI Semibold"/>
              <a:cs typeface="Segoe UI Semibold"/>
            </a:endParaRPr>
          </a:p>
          <a:p>
            <a:pPr marL="12700" marR="2618105">
              <a:lnSpc>
                <a:spcPct val="100000"/>
              </a:lnSpc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</a:t>
            </a:r>
            <a:r>
              <a:rPr sz="2000" b="1" spc="-25" dirty="0">
                <a:solidFill>
                  <a:srgbClr val="3B3B41"/>
                </a:solidFill>
                <a:latin typeface="Segoe UI"/>
                <a:cs typeface="Segoe UI"/>
              </a:rPr>
              <a:t>r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s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-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</a:t>
            </a:r>
            <a:r>
              <a:rPr sz="2000" b="1" spc="-15" dirty="0">
                <a:solidFill>
                  <a:srgbClr val="3B3B41"/>
                </a:solidFill>
                <a:latin typeface="Segoe UI"/>
                <a:cs typeface="Segoe UI"/>
              </a:rPr>
              <a:t>r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em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i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e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VNet-to-VNet  Multi-site: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Requires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route-based</a:t>
            </a:r>
            <a:r>
              <a:rPr sz="1800" b="1" spc="2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VPN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58155" y="2339339"/>
            <a:ext cx="6888480" cy="1476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7388" y="3712463"/>
            <a:ext cx="6080760" cy="3108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7042" y="259791"/>
            <a:ext cx="33566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Site-to-Site</a:t>
            </a:r>
            <a:r>
              <a:rPr sz="2800" b="1" spc="-145" dirty="0">
                <a:solidFill>
                  <a:srgbClr val="0071C5"/>
                </a:solidFill>
                <a:latin typeface="Segoe UI Semibold"/>
                <a:cs typeface="Segoe UI Semibold"/>
              </a:rPr>
              <a:t> </a:t>
            </a:r>
            <a:r>
              <a:rPr sz="2800" b="1" spc="-50" dirty="0">
                <a:solidFill>
                  <a:srgbClr val="0071C5"/>
                </a:solidFill>
                <a:latin typeface="Segoe UI Semibold"/>
                <a:cs typeface="Segoe UI Semibold"/>
              </a:rPr>
              <a:t>Scenarios</a:t>
            </a:r>
            <a:endParaRPr sz="2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28784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Capacity</a:t>
            </a:r>
            <a:r>
              <a:rPr sz="2400" b="1" spc="-17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On-Demand  </a:t>
            </a: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Strategic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Migration  Disaster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Recovery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2076" y="3389375"/>
            <a:ext cx="8676132" cy="2485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5127</Words>
  <Application>Microsoft Office PowerPoint</Application>
  <PresentationFormat>Custom</PresentationFormat>
  <Paragraphs>801</Paragraphs>
  <Slides>143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1" baseType="lpstr">
      <vt:lpstr>Arial</vt:lpstr>
      <vt:lpstr>Calibri</vt:lpstr>
      <vt:lpstr>Calibri Light</vt:lpstr>
      <vt:lpstr>Segoe UI</vt:lpstr>
      <vt:lpstr>Segoe UI Semibold</vt:lpstr>
      <vt:lpstr>Segoe UI Semilight</vt:lpstr>
      <vt:lpstr>Times New Roman</vt:lpstr>
      <vt:lpstr>Office Theme</vt:lpstr>
      <vt:lpstr>PowerPoint Presentation</vt:lpstr>
      <vt:lpstr>Implement Workloads and Security  (20-25%)</vt:lpstr>
      <vt:lpstr>Agenda</vt:lpstr>
      <vt:lpstr>Series Agenda</vt:lpstr>
      <vt:lpstr>Series Agenda</vt:lpstr>
      <vt:lpstr>Jordan Radkov</vt:lpstr>
      <vt:lpstr>Objectives</vt:lpstr>
      <vt:lpstr>Objectives (cont.)</vt:lpstr>
      <vt:lpstr>Migrate servers to Azure</vt:lpstr>
      <vt:lpstr>Migration Goals</vt:lpstr>
      <vt:lpstr>Migration Phases</vt:lpstr>
      <vt:lpstr>PowerPoint Presentation</vt:lpstr>
      <vt:lpstr>Azure Migration Service</vt:lpstr>
      <vt:lpstr>Using Azure Migrate: A Look ahead</vt:lpstr>
      <vt:lpstr>PowerPoint Presentation</vt:lpstr>
      <vt:lpstr>Creating a Project</vt:lpstr>
      <vt:lpstr>Creating a Collector</vt:lpstr>
      <vt:lpstr>Assessing Readiness</vt:lpstr>
      <vt:lpstr>Assessing VM Sizing</vt:lpstr>
      <vt:lpstr>Estimating Cost</vt:lpstr>
      <vt:lpstr>Customizing the Assessment</vt:lpstr>
      <vt:lpstr>Troubleshooting Azure Migrate</vt:lpstr>
      <vt:lpstr>ASR Scenarios</vt:lpstr>
      <vt:lpstr>ASR Features</vt:lpstr>
      <vt:lpstr>PowerPoint Presentation</vt:lpstr>
      <vt:lpstr>PowerPoint Presentation</vt:lpstr>
      <vt:lpstr>Configuring Azure</vt:lpstr>
      <vt:lpstr>ASR Deployment Planner</vt:lpstr>
      <vt:lpstr>Configure the Infrastructure: Requirements</vt:lpstr>
      <vt:lpstr>Configure the Infrastructure: Process</vt:lpstr>
      <vt:lpstr>PowerPoint Presentation</vt:lpstr>
      <vt:lpstr>PowerPoint Presentation</vt:lpstr>
      <vt:lpstr>PowerPoint Presentation</vt:lpstr>
      <vt:lpstr>Planned and Unplanned Failovers</vt:lpstr>
      <vt:lpstr>Enable Replication</vt:lpstr>
      <vt:lpstr>Test Failover</vt:lpstr>
      <vt:lpstr>Failback</vt:lpstr>
      <vt:lpstr>Virtual Machine Replication</vt:lpstr>
      <vt:lpstr>PowerPoint Presentation</vt:lpstr>
      <vt:lpstr>Configure serverless computing</vt:lpstr>
      <vt:lpstr>Serverless Computing</vt:lpstr>
      <vt:lpstr>Serverless Applications</vt:lpstr>
      <vt:lpstr>Comparing Serverless Options</vt:lpstr>
      <vt:lpstr>Managing Logic App</vt:lpstr>
      <vt:lpstr>Logic Apps</vt:lpstr>
      <vt:lpstr>Implementing Logic Apps</vt:lpstr>
      <vt:lpstr>PowerPoint Presentation</vt:lpstr>
      <vt:lpstr>Managed Connectors</vt:lpstr>
      <vt:lpstr>Logic App Example</vt:lpstr>
      <vt:lpstr>Logic App Example (cont.)</vt:lpstr>
      <vt:lpstr>Managing Azure  Functions</vt:lpstr>
      <vt:lpstr>Overview of Azure Functions</vt:lpstr>
      <vt:lpstr>Features of Azure Functions</vt:lpstr>
      <vt:lpstr>Azure Functions (Examples)</vt:lpstr>
      <vt:lpstr>Function Service Plans</vt:lpstr>
      <vt:lpstr>Function Templates</vt:lpstr>
      <vt:lpstr>Implementing Functions</vt:lpstr>
      <vt:lpstr>Bindings</vt:lpstr>
      <vt:lpstr>Function Scaling</vt:lpstr>
      <vt:lpstr>Manage Event Grid</vt:lpstr>
      <vt:lpstr>Overview of Event Grid</vt:lpstr>
      <vt:lpstr>Event Grid Concepts</vt:lpstr>
      <vt:lpstr>Event Grid Examples</vt:lpstr>
      <vt:lpstr>Implementing Event Grid (Part 1)</vt:lpstr>
      <vt:lpstr>Implementing Event Grid (Part 2)</vt:lpstr>
      <vt:lpstr>Managing Service Bus</vt:lpstr>
      <vt:lpstr>Queues</vt:lpstr>
      <vt:lpstr>Topics and Subscriptions</vt:lpstr>
      <vt:lpstr>PowerPoint Presentation</vt:lpstr>
      <vt:lpstr>Implementing Service Bus</vt:lpstr>
      <vt:lpstr>Creating the Namespace</vt:lpstr>
      <vt:lpstr>Create a Queue</vt:lpstr>
      <vt:lpstr>Monitoring Service Bus</vt:lpstr>
      <vt:lpstr>Comparing Service Bus and Storage Queues</vt:lpstr>
      <vt:lpstr>Implement application load  balancing</vt:lpstr>
      <vt:lpstr>PowerPoint Presentation</vt:lpstr>
      <vt:lpstr>Load Balancer</vt:lpstr>
      <vt:lpstr>Public Load Balancer</vt:lpstr>
      <vt:lpstr>Internal Load Balancer</vt:lpstr>
      <vt:lpstr>Load Balancer SKUs</vt:lpstr>
      <vt:lpstr>Backend Pool</vt:lpstr>
      <vt:lpstr>Load Balancer Rules</vt:lpstr>
      <vt:lpstr>Multiple Frontends</vt:lpstr>
      <vt:lpstr>Multiple Frontends (Rule 2)</vt:lpstr>
      <vt:lpstr>Session Persistence</vt:lpstr>
      <vt:lpstr>Health Probes</vt:lpstr>
      <vt:lpstr>PowerPoint Presentation</vt:lpstr>
      <vt:lpstr>Application Gateway Components</vt:lpstr>
      <vt:lpstr>Web Application Firewall</vt:lpstr>
      <vt:lpstr>Health Probes</vt:lpstr>
      <vt:lpstr>Application Gateway Sizing</vt:lpstr>
      <vt:lpstr>Path-Based Routing</vt:lpstr>
      <vt:lpstr>Multiple Site Hosting</vt:lpstr>
      <vt:lpstr>Secure Sockets Layer Offload</vt:lpstr>
      <vt:lpstr>Redirection and Session Affinity</vt:lpstr>
      <vt:lpstr>Integrate on premises network with  Azure virtual network</vt:lpstr>
      <vt:lpstr>PowerPoint Presentation</vt:lpstr>
      <vt:lpstr>Site-to-Site VPN Connections</vt:lpstr>
      <vt:lpstr>PowerPoint Presentation</vt:lpstr>
      <vt:lpstr>Implementing Site-to-Site VPN</vt:lpstr>
      <vt:lpstr>Gateway Subnet</vt:lpstr>
      <vt:lpstr>VPN Gateway</vt:lpstr>
      <vt:lpstr>Local Network Gateway</vt:lpstr>
      <vt:lpstr>Configure the VPN Device</vt:lpstr>
      <vt:lpstr>Configure the VPN Connection</vt:lpstr>
      <vt:lpstr>Verify the VPN Connection</vt:lpstr>
      <vt:lpstr>PowerPoint Presentation</vt:lpstr>
      <vt:lpstr>ExpressRoute</vt:lpstr>
      <vt:lpstr>ExpressRoute Connection Options</vt:lpstr>
      <vt:lpstr>Site-to-Site and ExpressRoute Coexisting Connections</vt:lpstr>
      <vt:lpstr>Manage role-based access control  (RBAC)</vt:lpstr>
      <vt:lpstr>Role-Based Access Control</vt:lpstr>
      <vt:lpstr>Role-Based Access Control</vt:lpstr>
      <vt:lpstr>Built-in Roles</vt:lpstr>
      <vt:lpstr>Role Definitions</vt:lpstr>
      <vt:lpstr>Azure PowerShell and CLI</vt:lpstr>
      <vt:lpstr>PowerPoint Presentation</vt:lpstr>
      <vt:lpstr>Built-in Roles</vt:lpstr>
      <vt:lpstr>Role Definitions</vt:lpstr>
      <vt:lpstr>Role Assignments (PowerShell and CLI)</vt:lpstr>
      <vt:lpstr>Implement Multi-Factor  Authentication (MFA)</vt:lpstr>
      <vt:lpstr>Azure MFA Concepts</vt:lpstr>
      <vt:lpstr>Azure MFA Features</vt:lpstr>
      <vt:lpstr>MFA Licensing and Pricing</vt:lpstr>
      <vt:lpstr>Microsoft Authenticator App</vt:lpstr>
      <vt:lpstr>MFA for Global Admins</vt:lpstr>
      <vt:lpstr>What are You Trying to Secure?</vt:lpstr>
      <vt:lpstr>Where Are Your Users Located?</vt:lpstr>
      <vt:lpstr>What Features Do You Need?</vt:lpstr>
      <vt:lpstr>PowerPoint Presentation</vt:lpstr>
      <vt:lpstr>Video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Study Group  Microsoft Azure Administrator Certification Transition</dc:title>
  <dc:creator>ambers@microsoft.com</dc:creator>
  <cp:lastModifiedBy>Jordan Radkov</cp:lastModifiedBy>
  <cp:revision>6</cp:revision>
  <dcterms:created xsi:type="dcterms:W3CDTF">2019-04-08T12:50:48Z</dcterms:created>
  <dcterms:modified xsi:type="dcterms:W3CDTF">2019-04-08T13:07:42Z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2019-01-18T00:00:00Z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2019-04-08T00:00:00Z</vt:filetime>
  </property>
  <property fmtid="{D5CDD505-2E9C-101B-9397-08002B2CF9AE}" pid="5" name="MSIP_Label_f42aa342-8706-4288-bd11-ebb85995028c_Enabled">
    <vt:lpwstr>True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Owner">
    <vt:lpwstr>rajorda@microsoft.com</vt:lpwstr>
  </property>
  <property fmtid="{D5CDD505-2E9C-101B-9397-08002B2CF9AE}" pid="8" name="MSIP_Label_f42aa342-8706-4288-bd11-ebb85995028c_SetDate">
    <vt:lpwstr>2019-04-08T12:52:48.3369205Z</vt:lpwstr>
  </property>
  <property fmtid="{D5CDD505-2E9C-101B-9397-08002B2CF9AE}" pid="9" name="MSIP_Label_f42aa342-8706-4288-bd11-ebb85995028c_Name">
    <vt:lpwstr>General</vt:lpwstr>
  </property>
  <property fmtid="{D5CDD505-2E9C-101B-9397-08002B2CF9AE}" pid="10" name="MSIP_Label_f42aa342-8706-4288-bd11-ebb85995028c_Application">
    <vt:lpwstr>Microsoft Azure Information Protection</vt:lpwstr>
  </property>
  <property fmtid="{D5CDD505-2E9C-101B-9397-08002B2CF9AE}" pid="11" name="MSIP_Label_f42aa342-8706-4288-bd11-ebb85995028c_ActionId">
    <vt:lpwstr>368f46b3-17d4-4131-934a-7e0092138941</vt:lpwstr>
  </property>
  <property fmtid="{D5CDD505-2E9C-101B-9397-08002B2CF9AE}" pid="12" name="MSIP_Label_f42aa342-8706-4288-bd11-ebb85995028c_Extended_MSFT_Method">
    <vt:lpwstr>Automatic</vt:lpwstr>
  </property>
  <property fmtid="{D5CDD505-2E9C-101B-9397-08002B2CF9AE}" pid="13" name="Sensitivity">
    <vt:lpwstr>General</vt:lpwstr>
  </property>
</Properties>
</file>